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8"/>
  </p:notesMasterIdLst>
  <p:sldIdLst>
    <p:sldId id="256" r:id="rId2"/>
    <p:sldId id="267" r:id="rId3"/>
    <p:sldId id="260" r:id="rId4"/>
    <p:sldId id="271" r:id="rId5"/>
    <p:sldId id="264" r:id="rId6"/>
    <p:sldId id="274" r:id="rId7"/>
    <p:sldId id="266" r:id="rId8"/>
    <p:sldId id="284" r:id="rId9"/>
    <p:sldId id="619" r:id="rId10"/>
    <p:sldId id="258" r:id="rId11"/>
    <p:sldId id="259" r:id="rId12"/>
    <p:sldId id="285" r:id="rId13"/>
    <p:sldId id="286" r:id="rId14"/>
    <p:sldId id="623" r:id="rId15"/>
    <p:sldId id="272" r:id="rId16"/>
    <p:sldId id="289" r:id="rId17"/>
    <p:sldId id="287" r:id="rId18"/>
    <p:sldId id="273" r:id="rId19"/>
    <p:sldId id="263" r:id="rId20"/>
    <p:sldId id="288" r:id="rId21"/>
    <p:sldId id="265" r:id="rId22"/>
    <p:sldId id="277" r:id="rId23"/>
    <p:sldId id="278" r:id="rId24"/>
    <p:sldId id="291" r:id="rId25"/>
    <p:sldId id="292" r:id="rId26"/>
    <p:sldId id="275" r:id="rId27"/>
    <p:sldId id="624" r:id="rId28"/>
    <p:sldId id="276" r:id="rId29"/>
    <p:sldId id="616" r:id="rId30"/>
    <p:sldId id="294" r:id="rId31"/>
    <p:sldId id="615" r:id="rId32"/>
    <p:sldId id="293" r:id="rId33"/>
    <p:sldId id="269" r:id="rId34"/>
    <p:sldId id="270" r:id="rId35"/>
    <p:sldId id="617" r:id="rId36"/>
    <p:sldId id="618" r:id="rId37"/>
  </p:sldIdLst>
  <p:sldSz cx="12192000" cy="6858000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36"/>
    <p:restoredTop sz="94710"/>
  </p:normalViewPr>
  <p:slideViewPr>
    <p:cSldViewPr snapToGrid="0" snapToObjects="1">
      <p:cViewPr varScale="1">
        <p:scale>
          <a:sx n="61" d="100"/>
          <a:sy n="61" d="100"/>
        </p:scale>
        <p:origin x="-96" y="-15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864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A6456-0A01-964E-A2A2-A43EDA6656D9}" type="datetimeFigureOut">
              <a:rPr lang="it-IT" smtClean="0"/>
              <a:pPr/>
              <a:t>17/10/2019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EFEB06-666C-5440-B142-4168C237D85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150126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it-IT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5959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67AB1-D219-1E45-B8E4-173970709B07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9363460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FEB06-666C-5440-B142-4168C237D85C}" type="slidenum">
              <a:rPr lang="it-IT" smtClean="0"/>
              <a:pPr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971162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D2CA55AE-7E4D-1045-9081-9378EAC24D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A0CB91-BADA-F24D-8A82-BCD42FC9F5A6}" type="slidenum">
              <a:rPr lang="it-IT" altLang="it-IT"/>
              <a:pPr/>
              <a:t>35</a:t>
            </a:fld>
            <a:endParaRPr lang="it-IT" altLang="it-IT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xmlns="" id="{03FF336F-D2E7-F847-A9A3-EE2EF6FEC0DF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xmlns="" id="{DA6127B1-38E5-2748-A80A-F0113CDDEA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5225024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FCD6FD71-68C3-2D41-A9B1-FEE241C8EA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344CD9-95F7-884C-8AF7-CA02DB4B14F1}" type="slidenum">
              <a:rPr lang="it-IT" altLang="it-IT"/>
              <a:pPr/>
              <a:t>36</a:t>
            </a:fld>
            <a:endParaRPr lang="it-IT" altLang="it-IT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xmlns="" id="{B4068D32-C10F-F545-A7A7-A49F4B8EEFAF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xmlns="" id="{CEF7AFB3-DE3F-F446-8123-BE4EA36BBC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xmlns="" val="3458063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it-IT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67AB1-D219-1E45-B8E4-173970709B07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30891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it-IT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2377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18468975" y="-9694863"/>
            <a:ext cx="36937950" cy="20778788"/>
          </a:xfrm>
          <a:ln/>
        </p:spPr>
      </p:sp>
      <p:sp>
        <p:nvSpPr>
          <p:cNvPr id="35842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it-IT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1419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18468975" y="-9694863"/>
            <a:ext cx="36937950" cy="20778788"/>
          </a:xfrm>
          <a:ln/>
        </p:spPr>
      </p:sp>
      <p:sp>
        <p:nvSpPr>
          <p:cNvPr id="37890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>
              <a:ea typeface="MS PGothic" charset="0"/>
            </a:endParaRPr>
          </a:p>
          <a:p>
            <a:endParaRPr lang="it-IT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9912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18468975" y="-9694863"/>
            <a:ext cx="36937950" cy="20778788"/>
          </a:xfrm>
          <a:ln/>
        </p:spPr>
      </p:sp>
      <p:sp>
        <p:nvSpPr>
          <p:cNvPr id="37890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>
              <a:ea typeface="MS PGothic" charset="0"/>
            </a:endParaRPr>
          </a:p>
          <a:p>
            <a:endParaRPr lang="it-IT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37701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67AB1-D219-1E45-B8E4-173970709B07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9363460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67AB1-D219-1E45-B8E4-173970709B07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40765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9C0FB-3B0B-DE40-9E5B-EDC7679356BD}" type="datetimeFigureOut">
              <a:rPr lang="it-IT" smtClean="0"/>
              <a:pPr/>
              <a:t>17/10/2019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B1162-3548-124B-B9D3-30AF07DEA02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9C0FB-3B0B-DE40-9E5B-EDC7679356BD}" type="datetimeFigureOut">
              <a:rPr lang="it-IT" smtClean="0"/>
              <a:pPr/>
              <a:t>17/10/2019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B1162-3548-124B-B9D3-30AF07DEA02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9C0FB-3B0B-DE40-9E5B-EDC7679356BD}" type="datetimeFigureOut">
              <a:rPr lang="it-IT" smtClean="0"/>
              <a:pPr/>
              <a:t>17/10/2019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B1162-3548-124B-B9D3-30AF07DEA02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9C0FB-3B0B-DE40-9E5B-EDC7679356BD}" type="datetimeFigureOut">
              <a:rPr lang="it-IT" smtClean="0"/>
              <a:pPr/>
              <a:t>17/10/2019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B1162-3548-124B-B9D3-30AF07DEA02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9C0FB-3B0B-DE40-9E5B-EDC7679356BD}" type="datetimeFigureOut">
              <a:rPr lang="it-IT" smtClean="0"/>
              <a:pPr/>
              <a:t>17/10/2019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B1162-3548-124B-B9D3-30AF07DEA02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9C0FB-3B0B-DE40-9E5B-EDC7679356BD}" type="datetimeFigureOut">
              <a:rPr lang="it-IT" smtClean="0"/>
              <a:pPr/>
              <a:t>17/10/2019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B1162-3548-124B-B9D3-30AF07DEA02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9C0FB-3B0B-DE40-9E5B-EDC7679356BD}" type="datetimeFigureOut">
              <a:rPr lang="it-IT" smtClean="0"/>
              <a:pPr/>
              <a:t>17/10/2019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B1162-3548-124B-B9D3-30AF07DEA02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9C0FB-3B0B-DE40-9E5B-EDC7679356BD}" type="datetimeFigureOut">
              <a:rPr lang="it-IT" smtClean="0"/>
              <a:pPr/>
              <a:t>17/10/2019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B1162-3548-124B-B9D3-30AF07DEA02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9C0FB-3B0B-DE40-9E5B-EDC7679356BD}" type="datetimeFigureOut">
              <a:rPr lang="it-IT" smtClean="0"/>
              <a:pPr/>
              <a:t>17/10/2019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B1162-3548-124B-B9D3-30AF07DEA02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9C0FB-3B0B-DE40-9E5B-EDC7679356BD}" type="datetimeFigureOut">
              <a:rPr lang="it-IT" smtClean="0"/>
              <a:pPr/>
              <a:t>17/10/2019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B1162-3548-124B-B9D3-30AF07DEA02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Trascinare l'immagine su un segnaposto o fare clic sull'icona per aggiungerla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9C0FB-3B0B-DE40-9E5B-EDC7679356BD}" type="datetimeFigureOut">
              <a:rPr lang="it-IT" smtClean="0"/>
              <a:pPr/>
              <a:t>17/10/2019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B1162-3548-124B-B9D3-30AF07DEA02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9C0FB-3B0B-DE40-9E5B-EDC7679356BD}" type="datetimeFigureOut">
              <a:rPr lang="it-IT" smtClean="0"/>
              <a:pPr/>
              <a:t>17/10/2019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B1162-3548-124B-B9D3-30AF07DEA023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72472" y="2130427"/>
            <a:ext cx="8668912" cy="1298574"/>
          </a:xfrm>
        </p:spPr>
        <p:txBody>
          <a:bodyPr anchor="ctr">
            <a:normAutofit/>
          </a:bodyPr>
          <a:lstStyle/>
          <a:p>
            <a:r>
              <a:rPr lang="it-IT" sz="4400" dirty="0">
                <a:latin typeface="Arial Black"/>
                <a:cs typeface="Arial Black"/>
              </a:rPr>
              <a:t>IL CONSENSO ALLE CURE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040584" y="3823607"/>
            <a:ext cx="6400800" cy="1752600"/>
          </a:xfrm>
        </p:spPr>
        <p:txBody>
          <a:bodyPr anchor="ctr"/>
          <a:lstStyle/>
          <a:p>
            <a:pPr algn="r"/>
            <a:r>
              <a:rPr lang="it-IT" dirty="0">
                <a:solidFill>
                  <a:srgbClr val="CCFFCC"/>
                </a:solidFill>
                <a:latin typeface="Arial Black"/>
                <a:cs typeface="Arial Black"/>
              </a:rPr>
              <a:t>Genova 16 Ottobre 2019</a:t>
            </a:r>
          </a:p>
        </p:txBody>
      </p:sp>
      <p:pic>
        <p:nvPicPr>
          <p:cNvPr id="4" name="Picture 5" descr="logo di medic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1140" y="399541"/>
            <a:ext cx="733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30058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8"/>
          <p:cNvSpPr>
            <a:spLocks noChangeArrowheads="1"/>
          </p:cNvSpPr>
          <p:nvPr/>
        </p:nvSpPr>
        <p:spPr bwMode="auto">
          <a:xfrm>
            <a:off x="1631950" y="1953123"/>
            <a:ext cx="8928100" cy="333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it-IT" sz="2200" dirty="0">
                <a:latin typeface="Arial Black" charset="0"/>
              </a:rPr>
              <a:t>Art. 33</a:t>
            </a:r>
          </a:p>
          <a:p>
            <a:pPr algn="just">
              <a:lnSpc>
                <a:spcPct val="120000"/>
              </a:lnSpc>
            </a:pPr>
            <a:r>
              <a:rPr lang="it-IT" sz="2200" dirty="0">
                <a:latin typeface="Arial Black" charset="0"/>
              </a:rPr>
              <a:t>…</a:t>
            </a:r>
          </a:p>
          <a:p>
            <a:pPr algn="just">
              <a:lnSpc>
                <a:spcPct val="120000"/>
              </a:lnSpc>
            </a:pPr>
            <a:r>
              <a:rPr lang="it-IT" sz="2200" dirty="0">
                <a:solidFill>
                  <a:srgbClr val="FFFF00"/>
                </a:solidFill>
                <a:latin typeface="Arial Black" charset="0"/>
              </a:rPr>
              <a:t>Gli accertamenti e i trattamenti sanitari obbligatori sono attuati dai presidi e servizi sanitari pubblici territoriali e, ove, necessiti la degenza, nelle strutture ospedaliere pubbliche o convenzionate.</a:t>
            </a:r>
          </a:p>
          <a:p>
            <a:pPr algn="just">
              <a:lnSpc>
                <a:spcPct val="120000"/>
              </a:lnSpc>
            </a:pPr>
            <a:r>
              <a:rPr lang="it-IT" sz="2200" dirty="0">
                <a:solidFill>
                  <a:srgbClr val="FFFF00"/>
                </a:solidFill>
                <a:latin typeface="Arial Black" charset="0"/>
              </a:rPr>
              <a:t>… l’infermo ha diritto di comunicare con chi ritenga opportuno ...</a:t>
            </a:r>
          </a:p>
        </p:txBody>
      </p:sp>
      <p:sp>
        <p:nvSpPr>
          <p:cNvPr id="34818" name="Rettangolo 1"/>
          <p:cNvSpPr>
            <a:spLocks noChangeArrowheads="1"/>
          </p:cNvSpPr>
          <p:nvPr/>
        </p:nvSpPr>
        <p:spPr bwMode="auto">
          <a:xfrm>
            <a:off x="1524000" y="547890"/>
            <a:ext cx="9144000" cy="1142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400" dirty="0">
                <a:solidFill>
                  <a:srgbClr val="FFFF00"/>
                </a:solidFill>
                <a:latin typeface="Arial Black" charset="0"/>
              </a:rPr>
              <a:t>Legge 13 Maggio 1978 n. 180 </a:t>
            </a:r>
          </a:p>
          <a:p>
            <a:pPr algn="ctr">
              <a:lnSpc>
                <a:spcPct val="150000"/>
              </a:lnSpc>
            </a:pPr>
            <a:r>
              <a:rPr lang="it-IT" sz="2400" dirty="0">
                <a:solidFill>
                  <a:srgbClr val="FFFF00"/>
                </a:solidFill>
                <a:latin typeface="Arial Black" charset="0"/>
              </a:rPr>
              <a:t>poi Legge 23 dicembre 1978 n. 833 </a:t>
            </a:r>
          </a:p>
        </p:txBody>
      </p:sp>
    </p:spTree>
    <p:extLst>
      <p:ext uri="{BB962C8B-B14F-4D97-AF65-F5344CB8AC3E}">
        <p14:creationId xmlns:p14="http://schemas.microsoft.com/office/powerpoint/2010/main" xmlns="" val="1156378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ChangeArrowheads="1"/>
          </p:cNvSpPr>
          <p:nvPr/>
        </p:nvSpPr>
        <p:spPr bwMode="auto">
          <a:xfrm>
            <a:off x="1703389" y="1414864"/>
            <a:ext cx="8607425" cy="381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>
              <a:lnSpc>
                <a:spcPct val="110000"/>
              </a:lnSpc>
              <a:buFont typeface="Times New Roman" charset="0"/>
              <a:buNone/>
            </a:pPr>
            <a:r>
              <a:rPr lang="it-IT" sz="2200" dirty="0">
                <a:latin typeface="Arial Black" charset="0"/>
              </a:rPr>
              <a:t>Art. 34</a:t>
            </a:r>
          </a:p>
          <a:p>
            <a:pPr algn="just">
              <a:lnSpc>
                <a:spcPct val="110000"/>
              </a:lnSpc>
              <a:buFont typeface="Times New Roman" charset="0"/>
              <a:buNone/>
            </a:pPr>
            <a:r>
              <a:rPr lang="it-IT" sz="2200" dirty="0">
                <a:solidFill>
                  <a:srgbClr val="FFFF00"/>
                </a:solidFill>
                <a:latin typeface="Arial Black" charset="0"/>
              </a:rPr>
              <a:t>… Il trattamento sanitario obbligatorio per malattia mentale può prevedere che le cure vengano prestate in condizioni di degenza ospedaliera solo se </a:t>
            </a:r>
          </a:p>
          <a:p>
            <a:pPr algn="just">
              <a:lnSpc>
                <a:spcPct val="110000"/>
              </a:lnSpc>
              <a:buFontTx/>
              <a:buChar char="-"/>
            </a:pPr>
            <a:r>
              <a:rPr lang="it-IT" sz="2200" dirty="0">
                <a:solidFill>
                  <a:srgbClr val="FFFF00"/>
                </a:solidFill>
                <a:latin typeface="Arial Black" charset="0"/>
              </a:rPr>
              <a:t> esistano alterazioni psichiche tali da richiedere urgenti interventi terapeutici, </a:t>
            </a:r>
          </a:p>
          <a:p>
            <a:pPr algn="just">
              <a:lnSpc>
                <a:spcPct val="110000"/>
              </a:lnSpc>
              <a:buFontTx/>
              <a:buChar char="-"/>
            </a:pPr>
            <a:r>
              <a:rPr lang="it-IT" sz="2200" dirty="0">
                <a:solidFill>
                  <a:srgbClr val="FFFF00"/>
                </a:solidFill>
                <a:latin typeface="Arial Black" charset="0"/>
              </a:rPr>
              <a:t> se gli stessi non vengano accettati dall'infermo e </a:t>
            </a:r>
          </a:p>
          <a:p>
            <a:pPr algn="just">
              <a:lnSpc>
                <a:spcPct val="110000"/>
              </a:lnSpc>
              <a:buFontTx/>
              <a:buChar char="-"/>
            </a:pPr>
            <a:r>
              <a:rPr lang="it-IT" sz="2200" dirty="0">
                <a:solidFill>
                  <a:srgbClr val="FFFF00"/>
                </a:solidFill>
                <a:latin typeface="Arial Black" charset="0"/>
              </a:rPr>
              <a:t> se non vi siano le condizioni e le circostanze che consentano di adottare tempestive ed idonee misure sanitarie extra-ospedaliere. </a:t>
            </a:r>
          </a:p>
        </p:txBody>
      </p:sp>
    </p:spTree>
    <p:extLst>
      <p:ext uri="{BB962C8B-B14F-4D97-AF65-F5344CB8AC3E}">
        <p14:creationId xmlns:p14="http://schemas.microsoft.com/office/powerpoint/2010/main" xmlns="" val="165665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8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8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8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8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8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8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ChangeArrowheads="1"/>
          </p:cNvSpPr>
          <p:nvPr/>
        </p:nvSpPr>
        <p:spPr bwMode="auto">
          <a:xfrm>
            <a:off x="1703389" y="1414864"/>
            <a:ext cx="8607425" cy="381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>
              <a:lnSpc>
                <a:spcPct val="110000"/>
              </a:lnSpc>
              <a:buFont typeface="Times New Roman" charset="0"/>
              <a:buNone/>
            </a:pPr>
            <a:r>
              <a:rPr lang="it-IT" sz="2200" dirty="0">
                <a:latin typeface="Arial Black" charset="0"/>
              </a:rPr>
              <a:t>Art. 34</a:t>
            </a:r>
          </a:p>
          <a:p>
            <a:pPr algn="just">
              <a:lnSpc>
                <a:spcPct val="110000"/>
              </a:lnSpc>
              <a:buFont typeface="Times New Roman" charset="0"/>
              <a:buNone/>
            </a:pPr>
            <a:r>
              <a:rPr lang="it-IT" sz="2200" dirty="0">
                <a:solidFill>
                  <a:srgbClr val="FFFF00"/>
                </a:solidFill>
                <a:latin typeface="Arial Black" charset="0"/>
              </a:rPr>
              <a:t>… Il trattamento sanitario obbligatorio per malattia mentale può prevedere che le cure vengano prestate in condizioni di degenza ospedaliera solo se </a:t>
            </a:r>
          </a:p>
          <a:p>
            <a:pPr algn="just">
              <a:lnSpc>
                <a:spcPct val="110000"/>
              </a:lnSpc>
              <a:buFontTx/>
              <a:buChar char="-"/>
            </a:pPr>
            <a:r>
              <a:rPr lang="it-IT" sz="2200" dirty="0">
                <a:solidFill>
                  <a:srgbClr val="FFFF00"/>
                </a:solidFill>
                <a:latin typeface="Arial Black" charset="0"/>
              </a:rPr>
              <a:t> esistano alterazioni psichiche tali da richiedere urgenti interventi terapeutici, </a:t>
            </a:r>
          </a:p>
          <a:p>
            <a:pPr algn="just">
              <a:lnSpc>
                <a:spcPct val="110000"/>
              </a:lnSpc>
              <a:buFontTx/>
              <a:buChar char="-"/>
            </a:pPr>
            <a:r>
              <a:rPr lang="it-IT" sz="2200" dirty="0">
                <a:solidFill>
                  <a:srgbClr val="FFFF00"/>
                </a:solidFill>
                <a:latin typeface="Arial Black" charset="0"/>
              </a:rPr>
              <a:t> </a:t>
            </a:r>
            <a:r>
              <a:rPr lang="it-IT" sz="2200" dirty="0">
                <a:latin typeface="Arial Black" charset="0"/>
              </a:rPr>
              <a:t>se gli stessi non vengano accettati dall'infermo </a:t>
            </a:r>
            <a:r>
              <a:rPr lang="it-IT" sz="2200" dirty="0">
                <a:solidFill>
                  <a:srgbClr val="FFFF00"/>
                </a:solidFill>
                <a:latin typeface="Arial Black" charset="0"/>
              </a:rPr>
              <a:t>e </a:t>
            </a:r>
          </a:p>
          <a:p>
            <a:pPr algn="just">
              <a:lnSpc>
                <a:spcPct val="110000"/>
              </a:lnSpc>
              <a:buFontTx/>
              <a:buChar char="-"/>
            </a:pPr>
            <a:r>
              <a:rPr lang="it-IT" sz="2200" dirty="0">
                <a:solidFill>
                  <a:srgbClr val="FFFF00"/>
                </a:solidFill>
                <a:latin typeface="Arial Black" charset="0"/>
              </a:rPr>
              <a:t> se non vi siano le condizioni e le circostanze che consentano di adottare tempestive ed idonee misure sanitarie extra-ospedaliere. </a:t>
            </a:r>
          </a:p>
        </p:txBody>
      </p:sp>
    </p:spTree>
    <p:extLst>
      <p:ext uri="{BB962C8B-B14F-4D97-AF65-F5344CB8AC3E}">
        <p14:creationId xmlns:p14="http://schemas.microsoft.com/office/powerpoint/2010/main" xmlns="" val="1762963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Vaccini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943" y="244119"/>
            <a:ext cx="4391038" cy="261048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6892" y="6080058"/>
            <a:ext cx="336119" cy="444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7" name="Gruppo 6"/>
          <p:cNvGrpSpPr/>
          <p:nvPr/>
        </p:nvGrpSpPr>
        <p:grpSpPr>
          <a:xfrm>
            <a:off x="5141048" y="745633"/>
            <a:ext cx="6252405" cy="5778785"/>
            <a:chOff x="4142902" y="393784"/>
            <a:chExt cx="6252405" cy="5778785"/>
          </a:xfrm>
        </p:grpSpPr>
        <p:pic>
          <p:nvPicPr>
            <p:cNvPr id="4" name="Immagine 3" descr="Vaccini 2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142902" y="486788"/>
              <a:ext cx="6252405" cy="5685781"/>
            </a:xfrm>
            <a:prstGeom prst="rect">
              <a:avLst/>
            </a:prstGeom>
          </p:spPr>
        </p:pic>
        <p:sp>
          <p:nvSpPr>
            <p:cNvPr id="5" name="Rettangolo 4"/>
            <p:cNvSpPr/>
            <p:nvPr/>
          </p:nvSpPr>
          <p:spPr>
            <a:xfrm>
              <a:off x="4999459" y="393784"/>
              <a:ext cx="1850953" cy="354406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FF0000"/>
                </a:solidFill>
              </a:endParaRPr>
            </a:p>
          </p:txBody>
        </p:sp>
        <p:sp>
          <p:nvSpPr>
            <p:cNvPr id="6" name="Rettangolo 5"/>
            <p:cNvSpPr/>
            <p:nvPr/>
          </p:nvSpPr>
          <p:spPr>
            <a:xfrm>
              <a:off x="7254077" y="3849243"/>
              <a:ext cx="2569673" cy="315027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xmlns="" val="302178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>
            <a:extLst>
              <a:ext uri="{FF2B5EF4-FFF2-40B4-BE49-F238E27FC236}">
                <a16:creationId xmlns:a16="http://schemas.microsoft.com/office/drawing/2014/main" xmlns="" id="{B40C76A4-8707-B849-B359-174FB9B350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202" y="294291"/>
            <a:ext cx="3555501" cy="6272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F90C199E-3889-8E4A-BDAC-DF3CBBFFAD1B}"/>
              </a:ext>
            </a:extLst>
          </p:cNvPr>
          <p:cNvSpPr txBox="1"/>
          <p:nvPr/>
        </p:nvSpPr>
        <p:spPr>
          <a:xfrm>
            <a:off x="4960883" y="1797268"/>
            <a:ext cx="58963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FFFF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 finalmente, dopo tanta attesa …</a:t>
            </a:r>
          </a:p>
        </p:txBody>
      </p:sp>
    </p:spTree>
    <p:extLst>
      <p:ext uri="{BB962C8B-B14F-4D97-AF65-F5344CB8AC3E}">
        <p14:creationId xmlns:p14="http://schemas.microsoft.com/office/powerpoint/2010/main" xmlns="" val="3450411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1" descr="DAT 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5781" y="1020905"/>
            <a:ext cx="7010400" cy="150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3" descr="DAT 2.jpg">
            <a:extLst>
              <a:ext uri="{FF2B5EF4-FFF2-40B4-BE49-F238E27FC236}">
                <a16:creationId xmlns:a16="http://schemas.microsoft.com/office/drawing/2014/main" xmlns="" id="{DD083A78-DC0B-594F-84A6-3F766646A7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9361" y="2612508"/>
            <a:ext cx="7026820" cy="3436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50088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B58DA3D2-FDB6-1246-8019-17031B9E1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663" y="2162175"/>
            <a:ext cx="9071921" cy="2847975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28F2AAFB-0E89-4442-B23F-80F83FA9323A}"/>
              </a:ext>
            </a:extLst>
          </p:cNvPr>
          <p:cNvSpPr/>
          <p:nvPr/>
        </p:nvSpPr>
        <p:spPr>
          <a:xfrm>
            <a:off x="6572250" y="2238375"/>
            <a:ext cx="4457700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8D9FA045-F31B-1149-9E10-E2489E28BBD2}"/>
              </a:ext>
            </a:extLst>
          </p:cNvPr>
          <p:cNvSpPr/>
          <p:nvPr/>
        </p:nvSpPr>
        <p:spPr>
          <a:xfrm>
            <a:off x="2266950" y="2667000"/>
            <a:ext cx="7705725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2811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DAT 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29613" y="1718111"/>
            <a:ext cx="8132774" cy="825064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9613" y="2543175"/>
            <a:ext cx="8132774" cy="193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833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DAT 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2330" y="4647261"/>
            <a:ext cx="7540142" cy="749300"/>
          </a:xfrm>
          <a:prstGeom prst="rect">
            <a:avLst/>
          </a:prstGeom>
          <a:ln w="38100" cmpd="sng">
            <a:solidFill>
              <a:srgbClr val="FF0000"/>
            </a:solidFill>
          </a:ln>
        </p:spPr>
      </p:pic>
      <p:pic>
        <p:nvPicPr>
          <p:cNvPr id="13" name="Immagine 12" descr="DAT 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2330" y="1694534"/>
            <a:ext cx="7540142" cy="2576429"/>
          </a:xfrm>
          <a:prstGeom prst="rect">
            <a:avLst/>
          </a:prstGeom>
          <a:ln w="38100" cmpd="sng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41142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Immagine 2" descr="MINOR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5287" y="1371141"/>
            <a:ext cx="8810910" cy="3653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48382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67923" y="434351"/>
            <a:ext cx="3373082" cy="842685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107763" dir="189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t">
            <a:normAutofit/>
          </a:bodyPr>
          <a:lstStyle/>
          <a:p>
            <a:pPr marL="0" indent="0">
              <a:lnSpc>
                <a:spcPct val="110000"/>
              </a:lnSpc>
              <a:buNone/>
              <a:defRPr/>
            </a:pPr>
            <a:r>
              <a:rPr lang="it-IT" sz="3600" dirty="0">
                <a:solidFill>
                  <a:schemeClr val="tx1"/>
                </a:solidFill>
                <a:latin typeface="Arial Black" charset="0"/>
                <a:ea typeface="ＭＳ Ｐゴシック" charset="0"/>
              </a:rPr>
              <a:t>Art. 50 C.P.</a:t>
            </a:r>
            <a:endParaRPr lang="it-IT" sz="3600" b="1" dirty="0">
              <a:solidFill>
                <a:schemeClr val="tx1"/>
              </a:solidFill>
              <a:latin typeface="Comic Sans MS" charset="0"/>
              <a:ea typeface="ＭＳ Ｐゴシック" charset="0"/>
            </a:endParaRPr>
          </a:p>
        </p:txBody>
      </p:sp>
      <p:pic>
        <p:nvPicPr>
          <p:cNvPr id="2" name="Immagine 1" descr="imag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35153" y="855694"/>
            <a:ext cx="3620637" cy="4833736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265392" y="1274485"/>
            <a:ext cx="4283046" cy="4398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it-IT" sz="3200" dirty="0">
                <a:latin typeface="Arial Black" charset="0"/>
                <a:ea typeface="MS PGothic" charset="0"/>
              </a:rPr>
              <a:t>Non è punibile chi lede o pone in pericolo un diritto, con il consenso della persona che può validamente disporne.</a:t>
            </a:r>
          </a:p>
        </p:txBody>
      </p:sp>
    </p:spTree>
    <p:extLst>
      <p:ext uri="{BB962C8B-B14F-4D97-AF65-F5344CB8AC3E}">
        <p14:creationId xmlns:p14="http://schemas.microsoft.com/office/powerpoint/2010/main" xmlns="" val="114034227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Immagine 3" descr="MINORI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9930" y="1339218"/>
            <a:ext cx="8037334" cy="3890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514875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Immagine 2" descr="MINORI 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2675" y="1507243"/>
            <a:ext cx="8046960" cy="3514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429520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xmlns="" id="{18747B33-652C-4842-A487-3140A92E5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1" y="2279131"/>
            <a:ext cx="11004982" cy="276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47045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xmlns="" id="{18747B33-652C-4842-A487-3140A92E5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135" y="1739134"/>
            <a:ext cx="11291090" cy="2839734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2B0551A9-DE7A-2043-BFF1-8CDE159CEA38}"/>
              </a:ext>
            </a:extLst>
          </p:cNvPr>
          <p:cNvSpPr/>
          <p:nvPr/>
        </p:nvSpPr>
        <p:spPr>
          <a:xfrm>
            <a:off x="7309072" y="2700794"/>
            <a:ext cx="3901853" cy="2623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4654FE91-C2A7-6A47-A593-1B1E0F733E39}"/>
              </a:ext>
            </a:extLst>
          </p:cNvPr>
          <p:cNvSpPr/>
          <p:nvPr/>
        </p:nvSpPr>
        <p:spPr>
          <a:xfrm>
            <a:off x="570092" y="2963187"/>
            <a:ext cx="7259458" cy="2782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1933047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esterni, edificio&#10;&#10;Descrizione generata automaticamente">
            <a:extLst>
              <a:ext uri="{FF2B5EF4-FFF2-40B4-BE49-F238E27FC236}">
                <a16:creationId xmlns:a16="http://schemas.microsoft.com/office/drawing/2014/main" xmlns="" id="{A8089178-10E9-FE4A-BC10-9078609A3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600" y="1600200"/>
            <a:ext cx="8432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85293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6D43CCBE-C24C-2943-9940-F8123C9E7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00" y="1085850"/>
            <a:ext cx="85090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4276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screenshot&#10;&#10;Descrizione generata automaticamente">
            <a:extLst>
              <a:ext uri="{FF2B5EF4-FFF2-40B4-BE49-F238E27FC236}">
                <a16:creationId xmlns:a16="http://schemas.microsoft.com/office/drawing/2014/main" xmlns="" id="{624C1512-4E20-C047-A39B-E09DCA958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127" y="692075"/>
            <a:ext cx="8205746" cy="574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746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EA1EC8B1-A516-DD4D-9F2D-B9EDB9F64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103" y="416818"/>
            <a:ext cx="8674873" cy="3443913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7606C1AB-59DA-BA4C-882A-85314E46E6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103" y="4124202"/>
            <a:ext cx="9144000" cy="252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746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/>
          <p:cNvGrpSpPr/>
          <p:nvPr/>
        </p:nvGrpSpPr>
        <p:grpSpPr>
          <a:xfrm>
            <a:off x="5630056" y="2380405"/>
            <a:ext cx="6561944" cy="1837812"/>
            <a:chOff x="1574800" y="2063750"/>
            <a:chExt cx="9042400" cy="2730500"/>
          </a:xfrm>
        </p:grpSpPr>
        <p:pic>
          <p:nvPicPr>
            <p:cNvPr id="4" name="Immagine 3" descr="Immagine che contiene persona, testo&#10;&#10;Descrizione generata automaticamente">
              <a:extLst>
                <a:ext uri="{FF2B5EF4-FFF2-40B4-BE49-F238E27FC236}">
                  <a16:creationId xmlns:a16="http://schemas.microsoft.com/office/drawing/2014/main" xmlns="" id="{75C76B6B-185E-9B46-BDE5-D8457860F4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74800" y="2063750"/>
              <a:ext cx="9042400" cy="2730500"/>
            </a:xfrm>
            <a:prstGeom prst="rect">
              <a:avLst/>
            </a:prstGeom>
          </p:spPr>
        </p:pic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xmlns="" id="{8204DE4B-925B-5A4B-9ABF-67A9A6F6A421}"/>
                </a:ext>
              </a:extLst>
            </p:cNvPr>
            <p:cNvSpPr/>
            <p:nvPr/>
          </p:nvSpPr>
          <p:spPr>
            <a:xfrm>
              <a:off x="5165697" y="2631882"/>
              <a:ext cx="4898004" cy="381662"/>
            </a:xfrm>
            <a:prstGeom prst="rect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7" name="Immagine 6" descr="Immagine che contiene testo, quotidiano&#10;&#10;Descrizione generata automaticamente">
            <a:extLst>
              <a:ext uri="{FF2B5EF4-FFF2-40B4-BE49-F238E27FC236}">
                <a16:creationId xmlns:a16="http://schemas.microsoft.com/office/drawing/2014/main" xmlns="" id="{BDDDD467-515A-1B4B-BCE9-AF55BF306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79" y="4039021"/>
            <a:ext cx="5309677" cy="2384403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0A657A60-319A-6547-B25B-13A039467F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29" y="352220"/>
            <a:ext cx="5746024" cy="201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8601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08F4683-570C-B842-AEEF-166B528A3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132084"/>
            <a:ext cx="10363200" cy="1658992"/>
          </a:xfrm>
        </p:spPr>
        <p:txBody>
          <a:bodyPr anchor="ctr">
            <a:noAutofit/>
          </a:bodyPr>
          <a:lstStyle/>
          <a:p>
            <a:r>
              <a:rPr lang="it-IT" sz="4800" dirty="0">
                <a:solidFill>
                  <a:srgbClr val="FFFF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Uno sguardo in casa propria</a:t>
            </a:r>
          </a:p>
        </p:txBody>
      </p:sp>
    </p:spTree>
    <p:extLst>
      <p:ext uri="{BB962C8B-B14F-4D97-AF65-F5344CB8AC3E}">
        <p14:creationId xmlns:p14="http://schemas.microsoft.com/office/powerpoint/2010/main" xmlns="" val="208030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08164" y="630382"/>
            <a:ext cx="8574087" cy="852930"/>
          </a:xfrm>
          <a:noFill/>
        </p:spPr>
        <p:txBody>
          <a:bodyPr anchor="ctr">
            <a:noAutofit/>
          </a:bodyPr>
          <a:lstStyle/>
          <a:p>
            <a:r>
              <a:rPr lang="it-IT" sz="2800" dirty="0">
                <a:solidFill>
                  <a:srgbClr val="FFFF00"/>
                </a:solidFill>
                <a:latin typeface="Arial Black" charset="0"/>
                <a:ea typeface="ＭＳ Ｐゴシック" charset="0"/>
                <a:cs typeface="ＭＳ Ｐゴシック" charset="0"/>
              </a:rPr>
              <a:t>Corte Costituzionale, </a:t>
            </a:r>
            <a:r>
              <a:rPr lang="it-IT" sz="2800" dirty="0" err="1">
                <a:solidFill>
                  <a:srgbClr val="FFFF00"/>
                </a:solidFill>
                <a:latin typeface="Arial Black" charset="0"/>
                <a:ea typeface="ＭＳ Ｐゴシック" charset="0"/>
                <a:cs typeface="ＭＳ Ｐゴシック" charset="0"/>
              </a:rPr>
              <a:t>Sent</a:t>
            </a:r>
            <a:r>
              <a:rPr lang="it-IT" sz="2800" dirty="0">
                <a:solidFill>
                  <a:srgbClr val="FFFF00"/>
                </a:solidFill>
                <a:latin typeface="Arial Black" charset="0"/>
                <a:ea typeface="ＭＳ Ｐゴシック" charset="0"/>
                <a:cs typeface="ＭＳ Ｐゴシック" charset="0"/>
              </a:rPr>
              <a:t>. n. 438/2008</a:t>
            </a:r>
            <a:endParaRPr lang="it-IT" sz="2800" dirty="0">
              <a:solidFill>
                <a:srgbClr val="FFFF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73010" y="1483312"/>
            <a:ext cx="7699462" cy="4396946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it-IT" sz="4000" dirty="0">
                <a:latin typeface="Arial Black" charset="0"/>
              </a:rPr>
              <a:t>Il consenso </a:t>
            </a:r>
            <a:r>
              <a:rPr lang="it-IT" altLang="ja-JP" sz="4000" dirty="0">
                <a:latin typeface="Arial Black" charset="0"/>
              </a:rPr>
              <a:t>… ha la funzione di sintesi di due diritti fondamentali della persona: quello all’</a:t>
            </a:r>
            <a:r>
              <a:rPr lang="it-IT" altLang="ja-JP" sz="4000" dirty="0">
                <a:solidFill>
                  <a:srgbClr val="FFFF00"/>
                </a:solidFill>
                <a:latin typeface="Arial Black" charset="0"/>
              </a:rPr>
              <a:t>autodeterminazione</a:t>
            </a:r>
            <a:r>
              <a:rPr lang="it-IT" altLang="ja-JP" sz="4000" dirty="0">
                <a:solidFill>
                  <a:srgbClr val="000000"/>
                </a:solidFill>
                <a:latin typeface="Arial Black" charset="0"/>
              </a:rPr>
              <a:t> </a:t>
            </a:r>
            <a:r>
              <a:rPr lang="it-IT" altLang="ja-JP" sz="4000" dirty="0">
                <a:latin typeface="Arial Black" charset="0"/>
              </a:rPr>
              <a:t>e quello alla</a:t>
            </a:r>
            <a:r>
              <a:rPr lang="it-IT" altLang="ja-JP" sz="4000" dirty="0">
                <a:solidFill>
                  <a:srgbClr val="000000"/>
                </a:solidFill>
                <a:latin typeface="Arial Black" charset="0"/>
              </a:rPr>
              <a:t> </a:t>
            </a:r>
            <a:r>
              <a:rPr lang="it-IT" altLang="ja-JP" sz="4000" dirty="0">
                <a:solidFill>
                  <a:srgbClr val="FFFF00"/>
                </a:solidFill>
                <a:latin typeface="Arial Black" charset="0"/>
              </a:rPr>
              <a:t>salute</a:t>
            </a:r>
            <a:r>
              <a:rPr lang="it-IT" altLang="ja-JP" sz="4000" dirty="0">
                <a:solidFill>
                  <a:srgbClr val="FF0000"/>
                </a:solidFill>
                <a:latin typeface="Arial Black" charset="0"/>
              </a:rPr>
              <a:t> </a:t>
            </a:r>
            <a:r>
              <a:rPr lang="mr-IN" altLang="ja-JP" sz="4000" dirty="0">
                <a:latin typeface="Arial Black"/>
                <a:cs typeface="Arial Black"/>
              </a:rPr>
              <a:t>…</a:t>
            </a:r>
            <a:endParaRPr lang="it-IT" sz="4000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32909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28057" y="1600201"/>
            <a:ext cx="9753599" cy="4332513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it-IT" sz="2800" dirty="0">
                <a:latin typeface="Arial Black"/>
                <a:cs typeface="Arial Black"/>
              </a:rPr>
              <a:t>Consulenze Medico-Legali Policlinico San Martino</a:t>
            </a:r>
          </a:p>
          <a:p>
            <a:pPr marL="0" indent="0">
              <a:lnSpc>
                <a:spcPct val="110000"/>
              </a:lnSpc>
              <a:buNone/>
            </a:pPr>
            <a:endParaRPr lang="it-IT" sz="2400" dirty="0">
              <a:latin typeface="Arial Black"/>
              <a:cs typeface="Arial Black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it-IT" dirty="0">
                <a:solidFill>
                  <a:srgbClr val="FFFF00"/>
                </a:solidFill>
                <a:latin typeface="Arial Black"/>
                <a:cs typeface="Arial Black"/>
              </a:rPr>
              <a:t>2015		100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it-IT" dirty="0">
                <a:solidFill>
                  <a:srgbClr val="FFFF00"/>
                </a:solidFill>
                <a:latin typeface="Arial Black"/>
                <a:cs typeface="Arial Black"/>
              </a:rPr>
              <a:t>2016		112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it-IT" dirty="0">
                <a:solidFill>
                  <a:srgbClr val="FFFF00"/>
                </a:solidFill>
                <a:latin typeface="Arial Black"/>
                <a:cs typeface="Arial Black"/>
              </a:rPr>
              <a:t>2017		  75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it-IT" dirty="0">
                <a:solidFill>
                  <a:srgbClr val="FFFF00"/>
                </a:solidFill>
                <a:latin typeface="Arial Black"/>
                <a:cs typeface="Arial Black"/>
              </a:rPr>
              <a:t>2018		118</a:t>
            </a:r>
          </a:p>
        </p:txBody>
      </p:sp>
    </p:spTree>
    <p:extLst>
      <p:ext uri="{BB962C8B-B14F-4D97-AF65-F5344CB8AC3E}">
        <p14:creationId xmlns:p14="http://schemas.microsoft.com/office/powerpoint/2010/main" xmlns="" val="29930664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>
            <a:extLst>
              <a:ext uri="{FF2B5EF4-FFF2-40B4-BE49-F238E27FC236}">
                <a16:creationId xmlns:a16="http://schemas.microsoft.com/office/drawing/2014/main" xmlns="" id="{B006EC6F-0B61-B848-A3D4-A7CF5BD6D6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3594" y="160869"/>
            <a:ext cx="5053874" cy="6375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405591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5301760-0A92-F244-BA73-01EC6A1F3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349626"/>
            <a:ext cx="10363200" cy="1362075"/>
          </a:xfrm>
        </p:spPr>
        <p:txBody>
          <a:bodyPr anchor="ctr"/>
          <a:lstStyle/>
          <a:p>
            <a:r>
              <a:rPr lang="it-IT" dirty="0">
                <a:latin typeface="Arial Black" panose="020B0604020202020204" pitchFamily="34" charset="0"/>
                <a:cs typeface="Arial Black" panose="020B0604020202020204" pitchFamily="34" charset="0"/>
              </a:rPr>
              <a:t>Take home a </a:t>
            </a:r>
            <a:r>
              <a:rPr lang="it-IT" dirty="0" err="1">
                <a:latin typeface="Arial Black" panose="020B0604020202020204" pitchFamily="34" charset="0"/>
                <a:cs typeface="Arial Black" panose="020B0604020202020204" pitchFamily="34" charset="0"/>
              </a:rPr>
              <a:t>message</a:t>
            </a:r>
            <a:endParaRPr lang="it-IT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99154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676400" y="311754"/>
            <a:ext cx="8839200" cy="90320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it-IT" sz="2400" dirty="0" err="1">
                <a:latin typeface="Arial Black"/>
                <a:cs typeface="Arial Black"/>
              </a:rPr>
              <a:t>Trib</a:t>
            </a:r>
            <a:r>
              <a:rPr lang="it-IT" sz="2400" dirty="0">
                <a:latin typeface="Arial Black"/>
                <a:cs typeface="Arial Black"/>
              </a:rPr>
              <a:t>. di Termini Imerese, sezione penale,</a:t>
            </a:r>
          </a:p>
          <a:p>
            <a:pPr algn="ctr">
              <a:defRPr/>
            </a:pPr>
            <a:r>
              <a:rPr lang="it-IT" sz="2400" dirty="0">
                <a:latin typeface="Arial Black"/>
                <a:cs typeface="Arial Black"/>
              </a:rPr>
              <a:t>sentenza n. 465, 30 maggio 2018</a:t>
            </a:r>
            <a:endParaRPr lang="it-IT" sz="2400" b="1" kern="0" dirty="0">
              <a:solidFill>
                <a:srgbClr val="861B0B"/>
              </a:solidFill>
              <a:latin typeface="Arial Black"/>
              <a:ea typeface="+mj-ea"/>
              <a:cs typeface="Arial Black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676400" y="1559037"/>
            <a:ext cx="8615304" cy="2117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it-IT" sz="2400" dirty="0">
                <a:solidFill>
                  <a:srgbClr val="FFFF00"/>
                </a:solidFill>
                <a:latin typeface="Arial Black"/>
                <a:cs typeface="Arial Black"/>
              </a:rPr>
              <a:t>La legittimità in sé dell’attività medica richiede per la sua validità e la sua concreta liceità, in principio, la manifestazione del consenso del paziente, il quale costituisce presupposto di liceità del trattamento chirurgico. </a:t>
            </a:r>
            <a:r>
              <a:rPr lang="mr-IN" sz="2400" dirty="0">
                <a:solidFill>
                  <a:srgbClr val="FFFF00"/>
                </a:solidFill>
                <a:latin typeface="Arial Black"/>
                <a:cs typeface="Arial Black"/>
              </a:rPr>
              <a:t>…</a:t>
            </a:r>
            <a:endParaRPr lang="it-IT" sz="2400" dirty="0">
              <a:solidFill>
                <a:srgbClr val="FFFF00"/>
              </a:solidFill>
              <a:latin typeface="Arial Black"/>
              <a:cs typeface="Arial Black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676400" y="3676540"/>
            <a:ext cx="861530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mr-IN" sz="2400" dirty="0">
                <a:solidFill>
                  <a:srgbClr val="FFFF00"/>
                </a:solidFill>
                <a:latin typeface="Arial Black"/>
                <a:cs typeface="Arial Black"/>
              </a:rPr>
              <a:t>…</a:t>
            </a:r>
            <a:r>
              <a:rPr lang="it-IT" sz="2400" dirty="0">
                <a:solidFill>
                  <a:srgbClr val="FFFF00"/>
                </a:solidFill>
                <a:latin typeface="Arial Black"/>
                <a:cs typeface="Arial Black"/>
              </a:rPr>
              <a:t> si definisce “insuperabile” l’espresso, libero e consapevole rifiuto eventualmente manifestato dal paziente, ancorché l’omissione dell’intervento possa cagionare il pericolo di un aggravamento dello stato di salute dell’infermo e, persino, la sua morte </a:t>
            </a:r>
            <a:r>
              <a:rPr lang="mr-IN" sz="2400" dirty="0">
                <a:solidFill>
                  <a:srgbClr val="FFFF00"/>
                </a:solidFill>
                <a:latin typeface="Arial Black"/>
                <a:cs typeface="Arial Black"/>
              </a:rPr>
              <a:t>…</a:t>
            </a:r>
            <a:endParaRPr lang="it-IT" sz="2400" dirty="0">
              <a:solidFill>
                <a:srgbClr val="FFFF00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170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676400" y="397755"/>
            <a:ext cx="8839200" cy="90320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it-IT" sz="2400" dirty="0" err="1">
                <a:latin typeface="Arial Black"/>
                <a:cs typeface="Arial Black"/>
              </a:rPr>
              <a:t>Trib</a:t>
            </a:r>
            <a:r>
              <a:rPr lang="it-IT" sz="2400" dirty="0">
                <a:latin typeface="Arial Black"/>
                <a:cs typeface="Arial Black"/>
              </a:rPr>
              <a:t>. di Termini Imerese, sezione penale,</a:t>
            </a:r>
          </a:p>
          <a:p>
            <a:pPr algn="ctr">
              <a:defRPr/>
            </a:pPr>
            <a:r>
              <a:rPr lang="it-IT" sz="2400" dirty="0">
                <a:latin typeface="Arial Black"/>
                <a:cs typeface="Arial Black"/>
              </a:rPr>
              <a:t>sentenza n. 465, 30 maggio 2018</a:t>
            </a:r>
            <a:endParaRPr lang="it-IT" sz="2400" b="1" kern="0" dirty="0">
              <a:solidFill>
                <a:srgbClr val="861B0B"/>
              </a:solidFill>
              <a:latin typeface="Arial Black"/>
              <a:ea typeface="+mj-ea"/>
              <a:cs typeface="Arial Black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676399" y="1540223"/>
            <a:ext cx="861530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mr-IN" sz="2400" dirty="0">
                <a:solidFill>
                  <a:srgbClr val="FFFF00"/>
                </a:solidFill>
                <a:latin typeface="Arial Black"/>
                <a:cs typeface="Arial Black"/>
              </a:rPr>
              <a:t>…</a:t>
            </a:r>
            <a:r>
              <a:rPr lang="it-IT" sz="2400" dirty="0">
                <a:solidFill>
                  <a:srgbClr val="FFFF00"/>
                </a:solidFill>
                <a:latin typeface="Arial Black"/>
                <a:cs typeface="Arial Black"/>
              </a:rPr>
              <a:t> qualora il medico effettui ugualmente il trattamento rifiutato potrà profilarsi a suo carico il reato di violenza privata in quanto non è consentito al medico “manomettere” il corpo e l’integrità fisica del paziente contro il suo dissenso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676399" y="4188951"/>
            <a:ext cx="8839200" cy="1409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mr-IN" sz="2400" dirty="0">
                <a:solidFill>
                  <a:srgbClr val="FFFF00"/>
                </a:solidFill>
                <a:latin typeface="Arial Black"/>
                <a:cs typeface="Arial Black"/>
              </a:rPr>
              <a:t>…</a:t>
            </a:r>
            <a:r>
              <a:rPr lang="it-IT" sz="2400" dirty="0">
                <a:solidFill>
                  <a:srgbClr val="FFFF00"/>
                </a:solidFill>
                <a:latin typeface="Arial Black"/>
                <a:cs typeface="Arial Black"/>
              </a:rPr>
              <a:t> Va dunque riconosciuto al paziente un vero e proprio diritto di non curarsi, anche se tale condotta lo esponga al rischio stesso della vita </a:t>
            </a:r>
            <a:r>
              <a:rPr lang="mr-IN" sz="2400" dirty="0">
                <a:solidFill>
                  <a:srgbClr val="FFFF00"/>
                </a:solidFill>
                <a:latin typeface="Arial Black"/>
                <a:cs typeface="Arial Black"/>
              </a:rPr>
              <a:t>…</a:t>
            </a:r>
            <a:endParaRPr lang="it-IT" sz="2400" dirty="0">
              <a:solidFill>
                <a:srgbClr val="FFFF00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026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>
            <a:extLst>
              <a:ext uri="{FF2B5EF4-FFF2-40B4-BE49-F238E27FC236}">
                <a16:creationId xmlns:a16="http://schemas.microsoft.com/office/drawing/2014/main" xmlns="" id="{3F0B0D67-2091-9643-A2A5-8033CE1B6F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52600" y="381000"/>
            <a:ext cx="8534400" cy="6019800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it-IT" altLang="it-IT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604020202020204" pitchFamily="34" charset="0"/>
              </a:rPr>
              <a:t>… la medicina es </a:t>
            </a:r>
            <a:r>
              <a:rPr lang="it-IT" altLang="it-IT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604020202020204" pitchFamily="34" charset="0"/>
              </a:rPr>
              <a:t>entendida</a:t>
            </a:r>
            <a:r>
              <a:rPr lang="it-IT" altLang="it-IT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604020202020204" pitchFamily="34" charset="0"/>
              </a:rPr>
              <a:t> por </a:t>
            </a:r>
            <a:r>
              <a:rPr lang="it-IT" altLang="it-IT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604020202020204" pitchFamily="34" charset="0"/>
              </a:rPr>
              <a:t>sí</a:t>
            </a:r>
            <a:r>
              <a:rPr lang="it-IT" altLang="it-IT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604020202020204" pitchFamily="34" charset="0"/>
              </a:rPr>
              <a:t> </a:t>
            </a:r>
            <a:r>
              <a:rPr lang="it-IT" altLang="it-IT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604020202020204" pitchFamily="34" charset="0"/>
              </a:rPr>
              <a:t>también</a:t>
            </a:r>
            <a:r>
              <a:rPr lang="it-IT" altLang="it-IT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604020202020204" pitchFamily="34" charset="0"/>
              </a:rPr>
              <a:t> </a:t>
            </a:r>
            <a:r>
              <a:rPr lang="it-IT" altLang="it-IT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604020202020204" pitchFamily="34" charset="0"/>
              </a:rPr>
              <a:t>ordenada</a:t>
            </a:r>
            <a:r>
              <a:rPr lang="it-IT" altLang="it-IT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604020202020204" pitchFamily="34" charset="0"/>
              </a:rPr>
              <a:t> naturalmente a la </a:t>
            </a:r>
            <a:r>
              <a:rPr lang="it-IT" altLang="it-IT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604020202020204" pitchFamily="34" charset="0"/>
              </a:rPr>
              <a:t>salud</a:t>
            </a:r>
            <a:r>
              <a:rPr lang="it-IT" altLang="it-IT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604020202020204" pitchFamily="34" charset="0"/>
              </a:rPr>
              <a:t>; pero dado </a:t>
            </a:r>
            <a:r>
              <a:rPr lang="it-IT" altLang="it-IT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604020202020204" pitchFamily="34" charset="0"/>
              </a:rPr>
              <a:t>que</a:t>
            </a:r>
            <a:r>
              <a:rPr lang="it-IT" altLang="it-IT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604020202020204" pitchFamily="34" charset="0"/>
              </a:rPr>
              <a:t> esto raramente </a:t>
            </a:r>
            <a:r>
              <a:rPr lang="it-IT" altLang="it-IT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604020202020204" pitchFamily="34" charset="0"/>
              </a:rPr>
              <a:t>puede</a:t>
            </a:r>
            <a:r>
              <a:rPr lang="it-IT" altLang="it-IT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604020202020204" pitchFamily="34" charset="0"/>
              </a:rPr>
              <a:t> ser </a:t>
            </a:r>
            <a:r>
              <a:rPr lang="it-IT" altLang="it-IT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604020202020204" pitchFamily="34" charset="0"/>
              </a:rPr>
              <a:t>cierto</a:t>
            </a:r>
            <a:r>
              <a:rPr lang="it-IT" altLang="it-IT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604020202020204" pitchFamily="34" charset="0"/>
              </a:rPr>
              <a:t>, no </a:t>
            </a:r>
            <a:r>
              <a:rPr lang="it-IT" altLang="it-IT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604020202020204" pitchFamily="34" charset="0"/>
              </a:rPr>
              <a:t>pueden</a:t>
            </a:r>
            <a:r>
              <a:rPr lang="it-IT" altLang="it-IT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604020202020204" pitchFamily="34" charset="0"/>
              </a:rPr>
              <a:t> ser </a:t>
            </a:r>
            <a:r>
              <a:rPr lang="it-IT" altLang="it-IT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604020202020204" pitchFamily="34" charset="0"/>
              </a:rPr>
              <a:t>condenados</a:t>
            </a:r>
            <a:r>
              <a:rPr lang="it-IT" altLang="it-IT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604020202020204" pitchFamily="34" charset="0"/>
              </a:rPr>
              <a:t> de </a:t>
            </a:r>
            <a:r>
              <a:rPr lang="it-IT" altLang="it-IT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604020202020204" pitchFamily="34" charset="0"/>
              </a:rPr>
              <a:t>pecado</a:t>
            </a:r>
            <a:r>
              <a:rPr lang="it-IT" altLang="it-IT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604020202020204" pitchFamily="34" charset="0"/>
              </a:rPr>
              <a:t> </a:t>
            </a:r>
            <a:r>
              <a:rPr lang="it-IT" altLang="it-IT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604020202020204" pitchFamily="34" charset="0"/>
              </a:rPr>
              <a:t>mortal</a:t>
            </a:r>
            <a:r>
              <a:rPr lang="it-IT" altLang="it-IT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604020202020204" pitchFamily="34" charset="0"/>
              </a:rPr>
              <a:t> </a:t>
            </a:r>
            <a:r>
              <a:rPr lang="it-IT" altLang="it-IT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604020202020204" pitchFamily="34" charset="0"/>
              </a:rPr>
              <a:t>aquellos</a:t>
            </a:r>
            <a:r>
              <a:rPr lang="it-IT" altLang="it-IT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604020202020204" pitchFamily="34" charset="0"/>
              </a:rPr>
              <a:t> </a:t>
            </a:r>
            <a:r>
              <a:rPr lang="it-IT" altLang="it-IT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604020202020204" pitchFamily="34" charset="0"/>
              </a:rPr>
              <a:t>que</a:t>
            </a:r>
            <a:r>
              <a:rPr lang="it-IT" altLang="it-IT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604020202020204" pitchFamily="34" charset="0"/>
              </a:rPr>
              <a:t> </a:t>
            </a:r>
            <a:r>
              <a:rPr lang="it-IT" altLang="it-IT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604020202020204" pitchFamily="34" charset="0"/>
              </a:rPr>
              <a:t>decidieron</a:t>
            </a:r>
            <a:r>
              <a:rPr lang="it-IT" altLang="it-IT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604020202020204" pitchFamily="34" charset="0"/>
              </a:rPr>
              <a:t> </a:t>
            </a:r>
            <a:r>
              <a:rPr lang="it-IT" altLang="it-IT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604020202020204" pitchFamily="34" charset="0"/>
              </a:rPr>
              <a:t>abstenerse</a:t>
            </a:r>
            <a:r>
              <a:rPr lang="it-IT" altLang="it-IT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604020202020204" pitchFamily="34" charset="0"/>
              </a:rPr>
              <a:t> totalmente de </a:t>
            </a:r>
            <a:r>
              <a:rPr lang="it-IT" altLang="it-IT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604020202020204" pitchFamily="34" charset="0"/>
              </a:rPr>
              <a:t>los</a:t>
            </a:r>
            <a:r>
              <a:rPr lang="it-IT" altLang="it-IT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604020202020204" pitchFamily="34" charset="0"/>
              </a:rPr>
              <a:t> </a:t>
            </a:r>
            <a:r>
              <a:rPr lang="it-IT" altLang="it-IT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604020202020204" pitchFamily="34" charset="0"/>
              </a:rPr>
              <a:t>fármacos</a:t>
            </a:r>
            <a:r>
              <a:rPr lang="it-IT" altLang="it-IT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604020202020204" pitchFamily="34" charset="0"/>
              </a:rPr>
              <a:t>, </a:t>
            </a:r>
            <a:r>
              <a:rPr lang="it-IT" altLang="it-IT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604020202020204" pitchFamily="34" charset="0"/>
              </a:rPr>
              <a:t>aunque</a:t>
            </a:r>
            <a:r>
              <a:rPr lang="it-IT" altLang="it-IT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604020202020204" pitchFamily="34" charset="0"/>
              </a:rPr>
              <a:t> esto no es </a:t>
            </a:r>
            <a:r>
              <a:rPr lang="it-IT" altLang="it-IT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604020202020204" pitchFamily="34" charset="0"/>
              </a:rPr>
              <a:t>laudable</a:t>
            </a:r>
            <a:r>
              <a:rPr lang="it-IT" altLang="it-IT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604020202020204" pitchFamily="34" charset="0"/>
              </a:rPr>
              <a:t>, </a:t>
            </a:r>
            <a:r>
              <a:rPr lang="it-IT" altLang="it-IT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604020202020204" pitchFamily="34" charset="0"/>
              </a:rPr>
              <a:t>porque</a:t>
            </a:r>
            <a:r>
              <a:rPr lang="it-IT" altLang="it-IT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604020202020204" pitchFamily="34" charset="0"/>
              </a:rPr>
              <a:t> </a:t>
            </a:r>
            <a:r>
              <a:rPr lang="it-IT" altLang="it-IT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604020202020204" pitchFamily="34" charset="0"/>
              </a:rPr>
              <a:t>Dios</a:t>
            </a:r>
            <a:r>
              <a:rPr lang="it-IT" altLang="it-IT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604020202020204" pitchFamily="34" charset="0"/>
              </a:rPr>
              <a:t> </a:t>
            </a:r>
            <a:r>
              <a:rPr lang="it-IT" altLang="it-IT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604020202020204" pitchFamily="34" charset="0"/>
              </a:rPr>
              <a:t>creó</a:t>
            </a:r>
            <a:r>
              <a:rPr lang="it-IT" altLang="it-IT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604020202020204" pitchFamily="34" charset="0"/>
              </a:rPr>
              <a:t> la medicina a causa de su </a:t>
            </a:r>
            <a:r>
              <a:rPr lang="it-IT" altLang="it-IT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604020202020204" pitchFamily="34" charset="0"/>
              </a:rPr>
              <a:t>necesidad</a:t>
            </a:r>
            <a:r>
              <a:rPr lang="it-IT" altLang="it-IT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604020202020204" pitchFamily="34" charset="0"/>
              </a:rPr>
              <a:t> …</a:t>
            </a:r>
          </a:p>
          <a:p>
            <a:pPr marL="0" indent="0" algn="just">
              <a:buNone/>
            </a:pPr>
            <a:r>
              <a:rPr lang="es-ES_tradnl" altLang="it-IT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604020202020204" pitchFamily="34" charset="0"/>
              </a:rPr>
              <a:t>F. De Vitoria, </a:t>
            </a:r>
            <a:r>
              <a:rPr lang="es-ES_tradnl" altLang="it-IT" sz="20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604020202020204" pitchFamily="34" charset="0"/>
              </a:rPr>
              <a:t>Relectiones</a:t>
            </a:r>
            <a:r>
              <a:rPr lang="es-ES_tradnl" altLang="it-IT" sz="20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604020202020204" pitchFamily="34" charset="0"/>
              </a:rPr>
              <a:t> </a:t>
            </a:r>
            <a:r>
              <a:rPr lang="es-ES_tradnl" altLang="it-IT" sz="20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604020202020204" pitchFamily="34" charset="0"/>
              </a:rPr>
              <a:t>Theologiae</a:t>
            </a:r>
            <a:r>
              <a:rPr lang="es-ES_tradnl" altLang="it-IT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604020202020204" pitchFamily="34" charset="0"/>
              </a:rPr>
              <a:t>. </a:t>
            </a:r>
            <a:r>
              <a:rPr lang="es-ES_tradnl" altLang="it-IT" sz="20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604020202020204" pitchFamily="34" charset="0"/>
              </a:rPr>
              <a:t>Relectio</a:t>
            </a:r>
            <a:r>
              <a:rPr lang="es-ES_tradnl" altLang="it-IT" sz="20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604020202020204" pitchFamily="34" charset="0"/>
              </a:rPr>
              <a:t> de </a:t>
            </a:r>
            <a:r>
              <a:rPr lang="es-ES_tradnl" altLang="it-IT" sz="20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604020202020204" pitchFamily="34" charset="0"/>
              </a:rPr>
              <a:t>Temperantia</a:t>
            </a:r>
            <a:r>
              <a:rPr lang="es-ES_tradnl" altLang="it-IT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604020202020204" pitchFamily="34" charset="0"/>
              </a:rPr>
              <a:t>, P. </a:t>
            </a:r>
            <a:r>
              <a:rPr lang="es-ES_tradnl" altLang="it-IT" sz="2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604020202020204" pitchFamily="34" charset="0"/>
              </a:rPr>
              <a:t>Landry</a:t>
            </a:r>
            <a:r>
              <a:rPr lang="es-ES_tradnl" altLang="it-IT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604020202020204" pitchFamily="34" charset="0"/>
              </a:rPr>
              <a:t>, </a:t>
            </a:r>
            <a:r>
              <a:rPr lang="es-ES_tradnl" altLang="it-IT" sz="20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604020202020204" pitchFamily="34" charset="0"/>
              </a:rPr>
              <a:t>Lugduni</a:t>
            </a:r>
            <a:r>
              <a:rPr lang="es-ES_tradnl" altLang="it-IT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604020202020204" pitchFamily="34" charset="0"/>
              </a:rPr>
              <a:t> 1587, 1.</a:t>
            </a:r>
            <a:endParaRPr lang="it-IT" altLang="it-IT" dirty="0">
              <a:latin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4262913"/>
      </p:ext>
    </p:extLst>
  </p:cSld>
  <p:clrMapOvr>
    <a:masterClrMapping/>
  </p:clrMapOvr>
  <p:transition>
    <p:rand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>
            <a:extLst>
              <a:ext uri="{FF2B5EF4-FFF2-40B4-BE49-F238E27FC236}">
                <a16:creationId xmlns:a16="http://schemas.microsoft.com/office/drawing/2014/main" xmlns="" id="{C0DEFCE6-C978-8649-B285-1DEA196957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28800" y="457200"/>
            <a:ext cx="8610600" cy="5943600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it-IT" altLang="it-IT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604020202020204" pitchFamily="34" charset="0"/>
              </a:rPr>
              <a:t>«… </a:t>
            </a:r>
            <a:r>
              <a:rPr lang="it-IT" altLang="it-IT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604020202020204" pitchFamily="34" charset="0"/>
              </a:rPr>
              <a:t>nadie</a:t>
            </a:r>
            <a:r>
              <a:rPr lang="it-IT" altLang="it-IT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604020202020204" pitchFamily="34" charset="0"/>
              </a:rPr>
              <a:t> </a:t>
            </a:r>
            <a:r>
              <a:rPr lang="it-IT" altLang="it-IT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604020202020204" pitchFamily="34" charset="0"/>
              </a:rPr>
              <a:t>puede</a:t>
            </a:r>
            <a:r>
              <a:rPr lang="it-IT" altLang="it-IT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604020202020204" pitchFamily="34" charset="0"/>
              </a:rPr>
              <a:t> ser </a:t>
            </a:r>
            <a:r>
              <a:rPr lang="it-IT" altLang="it-IT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604020202020204" pitchFamily="34" charset="0"/>
              </a:rPr>
              <a:t>obligado</a:t>
            </a:r>
            <a:r>
              <a:rPr lang="it-IT" altLang="it-IT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604020202020204" pitchFamily="34" charset="0"/>
              </a:rPr>
              <a:t> a la </a:t>
            </a:r>
            <a:r>
              <a:rPr lang="it-IT" altLang="it-IT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604020202020204" pitchFamily="34" charset="0"/>
              </a:rPr>
              <a:t>amputación</a:t>
            </a:r>
            <a:r>
              <a:rPr lang="it-IT" altLang="it-IT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604020202020204" pitchFamily="34" charset="0"/>
              </a:rPr>
              <a:t> del </a:t>
            </a:r>
            <a:r>
              <a:rPr lang="it-IT" altLang="it-IT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604020202020204" pitchFamily="34" charset="0"/>
              </a:rPr>
              <a:t>miembro</a:t>
            </a:r>
            <a:r>
              <a:rPr lang="it-IT" altLang="it-IT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604020202020204" pitchFamily="34" charset="0"/>
              </a:rPr>
              <a:t> o a la </a:t>
            </a:r>
            <a:r>
              <a:rPr lang="it-IT" altLang="it-IT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604020202020204" pitchFamily="34" charset="0"/>
              </a:rPr>
              <a:t>incisión</a:t>
            </a:r>
            <a:r>
              <a:rPr lang="it-IT" altLang="it-IT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604020202020204" pitchFamily="34" charset="0"/>
              </a:rPr>
              <a:t> del </a:t>
            </a:r>
            <a:r>
              <a:rPr lang="it-IT" altLang="it-IT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604020202020204" pitchFamily="34" charset="0"/>
              </a:rPr>
              <a:t>cuerpo</a:t>
            </a:r>
            <a:r>
              <a:rPr lang="it-IT" altLang="it-IT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604020202020204" pitchFamily="34" charset="0"/>
              </a:rPr>
              <a:t> </a:t>
            </a:r>
            <a:r>
              <a:rPr lang="it-IT" altLang="it-IT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604020202020204" pitchFamily="34" charset="0"/>
              </a:rPr>
              <a:t>que</a:t>
            </a:r>
            <a:r>
              <a:rPr lang="it-IT" altLang="it-IT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604020202020204" pitchFamily="34" charset="0"/>
              </a:rPr>
              <a:t> produce un gran </a:t>
            </a:r>
            <a:r>
              <a:rPr lang="it-IT" altLang="it-IT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604020202020204" pitchFamily="34" charset="0"/>
              </a:rPr>
              <a:t>dolor</a:t>
            </a:r>
            <a:r>
              <a:rPr lang="it-IT" altLang="it-IT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604020202020204" pitchFamily="34" charset="0"/>
              </a:rPr>
              <a:t>: </a:t>
            </a:r>
            <a:r>
              <a:rPr lang="it-IT" altLang="it-IT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604020202020204" pitchFamily="34" charset="0"/>
              </a:rPr>
              <a:t>porque</a:t>
            </a:r>
            <a:r>
              <a:rPr lang="it-IT" altLang="it-IT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604020202020204" pitchFamily="34" charset="0"/>
              </a:rPr>
              <a:t> </a:t>
            </a:r>
            <a:r>
              <a:rPr lang="it-IT" altLang="it-IT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604020202020204" pitchFamily="34" charset="0"/>
              </a:rPr>
              <a:t>nadie</a:t>
            </a:r>
            <a:r>
              <a:rPr lang="it-IT" altLang="it-IT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604020202020204" pitchFamily="34" charset="0"/>
              </a:rPr>
              <a:t> </a:t>
            </a:r>
            <a:r>
              <a:rPr lang="it-IT" altLang="it-IT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604020202020204" pitchFamily="34" charset="0"/>
              </a:rPr>
              <a:t>está</a:t>
            </a:r>
            <a:r>
              <a:rPr lang="it-IT" altLang="it-IT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604020202020204" pitchFamily="34" charset="0"/>
              </a:rPr>
              <a:t> </a:t>
            </a:r>
            <a:r>
              <a:rPr lang="it-IT" altLang="it-IT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604020202020204" pitchFamily="34" charset="0"/>
              </a:rPr>
              <a:t>obligado</a:t>
            </a:r>
            <a:r>
              <a:rPr lang="it-IT" altLang="it-IT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604020202020204" pitchFamily="34" charset="0"/>
              </a:rPr>
              <a:t> a conservar la </a:t>
            </a:r>
            <a:r>
              <a:rPr lang="it-IT" altLang="it-IT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604020202020204" pitchFamily="34" charset="0"/>
              </a:rPr>
              <a:t>vida</a:t>
            </a:r>
            <a:r>
              <a:rPr lang="it-IT" altLang="it-IT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604020202020204" pitchFamily="34" charset="0"/>
              </a:rPr>
              <a:t> con tanto tormento, ni </a:t>
            </a:r>
            <a:r>
              <a:rPr lang="it-IT" altLang="it-IT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604020202020204" pitchFamily="34" charset="0"/>
              </a:rPr>
              <a:t>debe</a:t>
            </a:r>
            <a:r>
              <a:rPr lang="it-IT" altLang="it-IT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604020202020204" pitchFamily="34" charset="0"/>
              </a:rPr>
              <a:t> ser </a:t>
            </a:r>
            <a:r>
              <a:rPr lang="it-IT" altLang="it-IT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604020202020204" pitchFamily="34" charset="0"/>
              </a:rPr>
              <a:t>considerado</a:t>
            </a:r>
            <a:r>
              <a:rPr lang="it-IT" altLang="it-IT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604020202020204" pitchFamily="34" charset="0"/>
              </a:rPr>
              <a:t> </a:t>
            </a:r>
            <a:r>
              <a:rPr lang="it-IT" altLang="it-IT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604020202020204" pitchFamily="34" charset="0"/>
              </a:rPr>
              <a:t>homicidio</a:t>
            </a:r>
            <a:r>
              <a:rPr lang="it-IT" altLang="it-IT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604020202020204" pitchFamily="34" charset="0"/>
              </a:rPr>
              <a:t> de </a:t>
            </a:r>
            <a:r>
              <a:rPr lang="it-IT" altLang="it-IT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604020202020204" pitchFamily="34" charset="0"/>
              </a:rPr>
              <a:t>sí</a:t>
            </a:r>
            <a:r>
              <a:rPr lang="it-IT" altLang="it-IT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604020202020204" pitchFamily="34" charset="0"/>
              </a:rPr>
              <a:t> </a:t>
            </a:r>
            <a:r>
              <a:rPr lang="it-IT" altLang="it-IT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604020202020204" pitchFamily="34" charset="0"/>
              </a:rPr>
              <a:t>mismo</a:t>
            </a:r>
            <a:r>
              <a:rPr lang="it-IT" altLang="it-IT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604020202020204" pitchFamily="34" charset="0"/>
              </a:rPr>
              <a:t> …»</a:t>
            </a:r>
            <a:endParaRPr lang="it-IT" altLang="it-IT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endParaRPr lang="it-IT" altLang="it-IT" sz="900" dirty="0">
              <a:latin typeface="Times New Roman" panose="02020603050405020304" pitchFamily="18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endParaRPr lang="it-IT" altLang="it-IT" sz="900" dirty="0">
              <a:latin typeface="Arial Black" panose="020B0604020202020204" pitchFamily="34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endParaRPr lang="it-IT" altLang="it-IT" sz="900" dirty="0">
              <a:latin typeface="Arial Black" panose="020B0604020202020204" pitchFamily="34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endParaRPr lang="it-IT" altLang="it-IT" sz="900" dirty="0">
              <a:latin typeface="Arial Black" panose="020B0604020202020204" pitchFamily="34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es-ES_tradnl" altLang="it-IT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604020202020204" pitchFamily="34" charset="0"/>
              </a:rPr>
              <a:t>D. Soto, </a:t>
            </a:r>
            <a:r>
              <a:rPr lang="es-ES_tradnl" altLang="it-IT" sz="24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604020202020204" pitchFamily="34" charset="0"/>
              </a:rPr>
              <a:t>Theologia</a:t>
            </a:r>
            <a:r>
              <a:rPr lang="es-ES_tradnl" altLang="it-IT" sz="24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604020202020204" pitchFamily="34" charset="0"/>
              </a:rPr>
              <a:t> </a:t>
            </a:r>
            <a:r>
              <a:rPr lang="es-ES_tradnl" altLang="it-IT" sz="24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604020202020204" pitchFamily="34" charset="0"/>
              </a:rPr>
              <a:t>Moralis</a:t>
            </a:r>
            <a:r>
              <a:rPr lang="es-ES_tradnl" altLang="it-IT" sz="24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604020202020204" pitchFamily="34" charset="0"/>
              </a:rPr>
              <a:t>, </a:t>
            </a:r>
            <a:r>
              <a:rPr lang="es-ES_tradnl" altLang="it-IT" sz="24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604020202020204" pitchFamily="34" charset="0"/>
              </a:rPr>
              <a:t>Tractatus</a:t>
            </a:r>
            <a:r>
              <a:rPr lang="es-ES_tradnl" altLang="it-IT" sz="24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604020202020204" pitchFamily="34" charset="0"/>
              </a:rPr>
              <a:t> de </a:t>
            </a:r>
            <a:r>
              <a:rPr lang="es-ES_tradnl" altLang="it-IT" sz="2400" b="1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604020202020204" pitchFamily="34" charset="0"/>
              </a:rPr>
              <a:t>Justitia</a:t>
            </a:r>
            <a:r>
              <a:rPr lang="es-ES_tradnl" altLang="it-IT" sz="24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604020202020204" pitchFamily="34" charset="0"/>
              </a:rPr>
              <a:t> et Jure</a:t>
            </a:r>
            <a:r>
              <a:rPr lang="es-ES_tradnl" altLang="it-IT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604020202020204" pitchFamily="34" charset="0"/>
              </a:rPr>
              <a:t>, Lib. V, q. 2, art. 1.</a:t>
            </a:r>
            <a:endParaRPr lang="it-IT" altLang="it-IT" sz="2000" dirty="0">
              <a:latin typeface="Arial Black" panose="020B060402020202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F2761FB1-153B-CB4C-BFB1-21476B9D8018}"/>
              </a:ext>
            </a:extLst>
          </p:cNvPr>
          <p:cNvSpPr txBox="1"/>
          <p:nvPr/>
        </p:nvSpPr>
        <p:spPr>
          <a:xfrm rot="19610389">
            <a:off x="1202539" y="3026653"/>
            <a:ext cx="9546268" cy="830997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4800" b="1" dirty="0">
                <a:latin typeface="Arial Black" panose="020B0604020202020204" pitchFamily="34" charset="0"/>
                <a:cs typeface="Arial Black" panose="020B0604020202020204" pitchFamily="34" charset="0"/>
              </a:rPr>
              <a:t>GRAZIE PER L’ATTENZIONE</a:t>
            </a:r>
          </a:p>
        </p:txBody>
      </p:sp>
    </p:spTree>
    <p:extLst>
      <p:ext uri="{BB962C8B-B14F-4D97-AF65-F5344CB8AC3E}">
        <p14:creationId xmlns:p14="http://schemas.microsoft.com/office/powerpoint/2010/main" xmlns="" val="167740890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914400"/>
            <a:ext cx="8839200" cy="55626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None/>
              <a:defRPr/>
            </a:pPr>
            <a:r>
              <a:rPr lang="it-IT" sz="3600" dirty="0">
                <a:solidFill>
                  <a:srgbClr val="FFFF00"/>
                </a:solidFill>
                <a:latin typeface="Arial Black" charset="0"/>
                <a:ea typeface="MS PGothic" charset="0"/>
              </a:rPr>
              <a:t>Art. 32	</a:t>
            </a:r>
            <a:r>
              <a:rPr lang="it-IT" sz="2800" dirty="0">
                <a:solidFill>
                  <a:srgbClr val="FFFF00"/>
                </a:solidFill>
                <a:latin typeface="Arial Black" charset="0"/>
                <a:ea typeface="ＭＳ Ｐゴシック" charset="0"/>
                <a:cs typeface="ＭＳ Ｐゴシック" charset="0"/>
              </a:rPr>
              <a:t>COSTITUZIONE</a:t>
            </a:r>
            <a:endParaRPr lang="it-IT" sz="3000" dirty="0">
              <a:solidFill>
                <a:srgbClr val="FFFF00"/>
              </a:solidFill>
              <a:latin typeface="Comic Sans MS" charset="0"/>
              <a:ea typeface="MS PGothic" charset="0"/>
            </a:endParaRPr>
          </a:p>
          <a:p>
            <a:pPr marL="0" indent="0" algn="just">
              <a:lnSpc>
                <a:spcPct val="50000"/>
              </a:lnSpc>
              <a:buNone/>
              <a:defRPr/>
            </a:pPr>
            <a:endParaRPr lang="it-IT" sz="800" dirty="0">
              <a:latin typeface="Comic Sans MS" charset="0"/>
              <a:ea typeface="MS PGothic" charset="0"/>
            </a:endParaRPr>
          </a:p>
          <a:p>
            <a:pPr marL="0" indent="0" algn="just">
              <a:lnSpc>
                <a:spcPct val="90000"/>
              </a:lnSpc>
              <a:buNone/>
              <a:defRPr/>
            </a:pPr>
            <a:r>
              <a:rPr lang="it-IT" dirty="0">
                <a:solidFill>
                  <a:schemeClr val="bg2">
                    <a:lumMod val="90000"/>
                    <a:lumOff val="10000"/>
                  </a:schemeClr>
                </a:solidFill>
                <a:latin typeface="Arial Black" charset="0"/>
                <a:ea typeface="MS PGothic" charset="0"/>
              </a:rPr>
              <a:t>La Repubblica tutela la salute come fondamentale diritto dell’</a:t>
            </a:r>
            <a:r>
              <a:rPr lang="it-IT" altLang="ja-JP" dirty="0">
                <a:solidFill>
                  <a:schemeClr val="bg2">
                    <a:lumMod val="90000"/>
                    <a:lumOff val="10000"/>
                  </a:schemeClr>
                </a:solidFill>
                <a:latin typeface="Arial Black" charset="0"/>
                <a:ea typeface="MS PGothic" charset="0"/>
              </a:rPr>
              <a:t>individuo e interesse della collettività e garantisce cure gratuite agli indigenti.</a:t>
            </a:r>
          </a:p>
          <a:p>
            <a:pPr marL="0" indent="0" algn="just">
              <a:lnSpc>
                <a:spcPct val="90000"/>
              </a:lnSpc>
              <a:buNone/>
              <a:defRPr/>
            </a:pPr>
            <a:r>
              <a:rPr lang="it-IT" dirty="0">
                <a:latin typeface="Arial Black" charset="0"/>
                <a:ea typeface="MS PGothic" charset="0"/>
              </a:rPr>
              <a:t>Nessuno può essere obbligato a un determinato trattamento sanitario se non per disposizione di legge. La legge non può in nessun caso violare i limiti imposti dal rispetto della persona umana.</a:t>
            </a:r>
          </a:p>
        </p:txBody>
      </p:sp>
    </p:spTree>
    <p:extLst>
      <p:ext uri="{BB962C8B-B14F-4D97-AF65-F5344CB8AC3E}">
        <p14:creationId xmlns:p14="http://schemas.microsoft.com/office/powerpoint/2010/main" xmlns="" val="2656460723"/>
      </p:ext>
    </p:extLst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stantanea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14305" y="337860"/>
            <a:ext cx="3170745" cy="2047773"/>
          </a:xfrm>
          <a:prstGeom prst="rect">
            <a:avLst/>
          </a:prstGeom>
          <a:ln>
            <a:solidFill>
              <a:srgbClr val="AD0101"/>
            </a:solidFill>
          </a:ln>
        </p:spPr>
      </p:pic>
      <p:pic>
        <p:nvPicPr>
          <p:cNvPr id="4" name="Immagine 3" descr="Istantanea_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8445" y="2721385"/>
            <a:ext cx="8469549" cy="3214086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2324956" y="4177837"/>
            <a:ext cx="7490647" cy="549536"/>
          </a:xfrm>
          <a:prstGeom prst="rect">
            <a:avLst/>
          </a:prstGeom>
          <a:noFill/>
          <a:ln w="28575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81875" y="6015642"/>
            <a:ext cx="336119" cy="444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6367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ChangeArrowheads="1"/>
          </p:cNvSpPr>
          <p:nvPr/>
        </p:nvSpPr>
        <p:spPr bwMode="auto">
          <a:xfrm>
            <a:off x="1694607" y="423319"/>
            <a:ext cx="8786201" cy="1466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algn="just">
              <a:lnSpc>
                <a:spcPct val="110000"/>
              </a:lnSpc>
            </a:pPr>
            <a:r>
              <a:rPr lang="it-IT" sz="2000" dirty="0">
                <a:latin typeface="Arial Black"/>
                <a:cs typeface="Arial Black"/>
              </a:rPr>
              <a:t>Convention for the </a:t>
            </a:r>
            <a:r>
              <a:rPr lang="it-IT" sz="2000" dirty="0" err="1">
                <a:latin typeface="Arial Black"/>
                <a:cs typeface="Arial Black"/>
              </a:rPr>
              <a:t>Protection</a:t>
            </a:r>
            <a:r>
              <a:rPr lang="it-IT" sz="2000" dirty="0">
                <a:latin typeface="Arial Black"/>
                <a:cs typeface="Arial Black"/>
              </a:rPr>
              <a:t> of Human </a:t>
            </a:r>
            <a:r>
              <a:rPr lang="it-IT" sz="2000" dirty="0" err="1">
                <a:latin typeface="Arial Black"/>
                <a:cs typeface="Arial Black"/>
              </a:rPr>
              <a:t>Rights</a:t>
            </a:r>
            <a:r>
              <a:rPr lang="it-IT" sz="2000" dirty="0">
                <a:latin typeface="Arial Black"/>
                <a:cs typeface="Arial Black"/>
              </a:rPr>
              <a:t> and </a:t>
            </a:r>
            <a:r>
              <a:rPr lang="it-IT" sz="2000" dirty="0" err="1">
                <a:latin typeface="Arial Black"/>
                <a:cs typeface="Arial Black"/>
              </a:rPr>
              <a:t>Dignity</a:t>
            </a:r>
            <a:r>
              <a:rPr lang="it-IT" sz="2000" dirty="0">
                <a:latin typeface="Arial Black"/>
                <a:cs typeface="Arial Black"/>
              </a:rPr>
              <a:t> of the Human </a:t>
            </a:r>
            <a:r>
              <a:rPr lang="it-IT" sz="2000" dirty="0" err="1">
                <a:latin typeface="Arial Black"/>
                <a:cs typeface="Arial Black"/>
              </a:rPr>
              <a:t>Being</a:t>
            </a:r>
            <a:r>
              <a:rPr lang="it-IT" sz="2000" dirty="0">
                <a:latin typeface="Arial Black"/>
                <a:cs typeface="Arial Black"/>
              </a:rPr>
              <a:t> with </a:t>
            </a:r>
            <a:r>
              <a:rPr lang="it-IT" sz="2000" dirty="0" err="1">
                <a:latin typeface="Arial Black"/>
                <a:cs typeface="Arial Black"/>
              </a:rPr>
              <a:t>regard</a:t>
            </a:r>
            <a:r>
              <a:rPr lang="it-IT" sz="2000" dirty="0">
                <a:latin typeface="Arial Black"/>
                <a:cs typeface="Arial Black"/>
              </a:rPr>
              <a:t> to the Application of </a:t>
            </a:r>
            <a:r>
              <a:rPr lang="it-IT" sz="2000" dirty="0" err="1">
                <a:latin typeface="Arial Black"/>
                <a:cs typeface="Arial Black"/>
              </a:rPr>
              <a:t>Biology</a:t>
            </a:r>
            <a:r>
              <a:rPr lang="it-IT" sz="2000" dirty="0">
                <a:latin typeface="Arial Black"/>
                <a:cs typeface="Arial Black"/>
              </a:rPr>
              <a:t> and Medicine: Convention on Human </a:t>
            </a:r>
            <a:r>
              <a:rPr lang="it-IT" sz="2000" dirty="0" err="1">
                <a:latin typeface="Arial Black"/>
                <a:cs typeface="Arial Black"/>
              </a:rPr>
              <a:t>Rights</a:t>
            </a:r>
            <a:r>
              <a:rPr lang="it-IT" sz="2000" dirty="0">
                <a:latin typeface="Arial Black"/>
                <a:cs typeface="Arial Black"/>
              </a:rPr>
              <a:t> and Biomedicine</a:t>
            </a:r>
          </a:p>
          <a:p>
            <a:pPr algn="ctr">
              <a:lnSpc>
                <a:spcPct val="110000"/>
              </a:lnSpc>
            </a:pPr>
            <a:r>
              <a:rPr lang="it-IT" sz="2000" dirty="0">
                <a:latin typeface="Arial Black"/>
                <a:cs typeface="Arial Black"/>
              </a:rPr>
              <a:t>Oviedo, 4.IV.1997 </a:t>
            </a:r>
          </a:p>
        </p:txBody>
      </p:sp>
      <p:sp>
        <p:nvSpPr>
          <p:cNvPr id="31746" name="Rectangle 3"/>
          <p:cNvSpPr>
            <a:spLocks noChangeArrowheads="1"/>
          </p:cNvSpPr>
          <p:nvPr/>
        </p:nvSpPr>
        <p:spPr bwMode="auto">
          <a:xfrm>
            <a:off x="1524000" y="1295400"/>
            <a:ext cx="9144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140000"/>
              </a:lnSpc>
            </a:pPr>
            <a:endParaRPr lang="it-IT" sz="2400" i="1" dirty="0">
              <a:solidFill>
                <a:schemeClr val="bg1"/>
              </a:solidFill>
              <a:latin typeface="Arial Black" charset="0"/>
              <a:cs typeface="Times New Roman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808343" y="1890166"/>
            <a:ext cx="859664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>
                <a:solidFill>
                  <a:srgbClr val="FFFF00"/>
                </a:solidFill>
                <a:latin typeface="Arial Black"/>
                <a:cs typeface="Arial Black"/>
              </a:rPr>
              <a:t>Chapter</a:t>
            </a:r>
            <a:r>
              <a:rPr lang="it-IT" sz="2400" b="1" dirty="0">
                <a:solidFill>
                  <a:srgbClr val="FFFF00"/>
                </a:solidFill>
                <a:latin typeface="Arial Black"/>
                <a:cs typeface="Arial Black"/>
              </a:rPr>
              <a:t> II – </a:t>
            </a:r>
            <a:r>
              <a:rPr lang="it-IT" sz="2400" b="1" dirty="0" err="1">
                <a:solidFill>
                  <a:srgbClr val="FFFF00"/>
                </a:solidFill>
                <a:latin typeface="Arial Black"/>
                <a:cs typeface="Arial Black"/>
              </a:rPr>
              <a:t>Consent</a:t>
            </a:r>
            <a:endParaRPr lang="it-IT" sz="2400" dirty="0">
              <a:solidFill>
                <a:srgbClr val="FFFF00"/>
              </a:solidFill>
              <a:latin typeface="Arial Black"/>
              <a:cs typeface="Arial Black"/>
            </a:endParaRPr>
          </a:p>
          <a:p>
            <a:pPr algn="ctr"/>
            <a:r>
              <a:rPr lang="it-IT" sz="2400" b="1" dirty="0" err="1">
                <a:solidFill>
                  <a:srgbClr val="FFFF00"/>
                </a:solidFill>
                <a:latin typeface="Arial Black"/>
                <a:cs typeface="Arial Black"/>
              </a:rPr>
              <a:t>Article</a:t>
            </a:r>
            <a:r>
              <a:rPr lang="it-IT" sz="2400" b="1" dirty="0">
                <a:solidFill>
                  <a:srgbClr val="FFFF00"/>
                </a:solidFill>
                <a:latin typeface="Arial Black"/>
                <a:cs typeface="Arial Black"/>
              </a:rPr>
              <a:t> 5 – General </a:t>
            </a:r>
            <a:r>
              <a:rPr lang="it-IT" sz="2400" b="1" dirty="0" err="1">
                <a:solidFill>
                  <a:srgbClr val="FFFF00"/>
                </a:solidFill>
                <a:latin typeface="Arial Black"/>
                <a:cs typeface="Arial Black"/>
              </a:rPr>
              <a:t>rule</a:t>
            </a:r>
            <a:endParaRPr lang="it-IT" sz="2400" dirty="0">
              <a:solidFill>
                <a:srgbClr val="FFFF00"/>
              </a:solidFill>
              <a:latin typeface="Arial Black"/>
              <a:cs typeface="Arial Black"/>
            </a:endParaRPr>
          </a:p>
          <a:p>
            <a:pPr algn="just"/>
            <a:r>
              <a:rPr lang="it-IT" sz="2400" dirty="0">
                <a:solidFill>
                  <a:srgbClr val="FFFF00"/>
                </a:solidFill>
                <a:latin typeface="Arial Black"/>
                <a:cs typeface="Arial Black"/>
              </a:rPr>
              <a:t>An </a:t>
            </a:r>
            <a:r>
              <a:rPr lang="it-IT" sz="2400" dirty="0" err="1">
                <a:solidFill>
                  <a:srgbClr val="FFFF00"/>
                </a:solidFill>
                <a:latin typeface="Arial Black"/>
                <a:cs typeface="Arial Black"/>
              </a:rPr>
              <a:t>intervention</a:t>
            </a:r>
            <a:r>
              <a:rPr lang="it-IT" sz="2400" dirty="0">
                <a:solidFill>
                  <a:srgbClr val="FFFF00"/>
                </a:solidFill>
                <a:latin typeface="Arial Black"/>
                <a:cs typeface="Arial Black"/>
              </a:rPr>
              <a:t> in the </a:t>
            </a:r>
            <a:r>
              <a:rPr lang="it-IT" sz="2400" dirty="0" err="1">
                <a:solidFill>
                  <a:srgbClr val="FFFF00"/>
                </a:solidFill>
                <a:latin typeface="Arial Black"/>
                <a:cs typeface="Arial Black"/>
              </a:rPr>
              <a:t>health</a:t>
            </a:r>
            <a:r>
              <a:rPr lang="it-IT" sz="240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lang="it-IT" sz="2400" dirty="0" err="1">
                <a:solidFill>
                  <a:srgbClr val="FFFF00"/>
                </a:solidFill>
                <a:latin typeface="Arial Black"/>
                <a:cs typeface="Arial Black"/>
              </a:rPr>
              <a:t>field</a:t>
            </a:r>
            <a:r>
              <a:rPr lang="it-IT" sz="240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lang="it-IT" sz="2400" dirty="0" err="1">
                <a:solidFill>
                  <a:srgbClr val="FFFF00"/>
                </a:solidFill>
                <a:latin typeface="Arial Black"/>
                <a:cs typeface="Arial Black"/>
              </a:rPr>
              <a:t>may</a:t>
            </a:r>
            <a:r>
              <a:rPr lang="it-IT" sz="240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lang="it-IT" sz="2400" dirty="0" err="1">
                <a:solidFill>
                  <a:srgbClr val="FFFF00"/>
                </a:solidFill>
                <a:latin typeface="Arial Black"/>
                <a:cs typeface="Arial Black"/>
              </a:rPr>
              <a:t>only</a:t>
            </a:r>
            <a:r>
              <a:rPr lang="it-IT" sz="2400" dirty="0">
                <a:solidFill>
                  <a:srgbClr val="FFFF00"/>
                </a:solidFill>
                <a:latin typeface="Arial Black"/>
                <a:cs typeface="Arial Black"/>
              </a:rPr>
              <a:t> be </a:t>
            </a:r>
            <a:r>
              <a:rPr lang="it-IT" sz="2400" dirty="0" err="1">
                <a:solidFill>
                  <a:srgbClr val="FFFF00"/>
                </a:solidFill>
                <a:latin typeface="Arial Black"/>
                <a:cs typeface="Arial Black"/>
              </a:rPr>
              <a:t>carried</a:t>
            </a:r>
            <a:r>
              <a:rPr lang="it-IT" sz="2400" dirty="0">
                <a:solidFill>
                  <a:srgbClr val="FFFF00"/>
                </a:solidFill>
                <a:latin typeface="Arial Black"/>
                <a:cs typeface="Arial Black"/>
              </a:rPr>
              <a:t> out </a:t>
            </a:r>
            <a:r>
              <a:rPr lang="it-IT" sz="2400" dirty="0" err="1">
                <a:solidFill>
                  <a:srgbClr val="FFFF00"/>
                </a:solidFill>
                <a:latin typeface="Arial Black"/>
                <a:cs typeface="Arial Black"/>
              </a:rPr>
              <a:t>after</a:t>
            </a:r>
            <a:r>
              <a:rPr lang="it-IT" sz="2400" dirty="0">
                <a:solidFill>
                  <a:srgbClr val="FFFF00"/>
                </a:solidFill>
                <a:latin typeface="Arial Black"/>
                <a:cs typeface="Arial Black"/>
              </a:rPr>
              <a:t> the </a:t>
            </a:r>
            <a:r>
              <a:rPr lang="it-IT" sz="2400" dirty="0" err="1">
                <a:solidFill>
                  <a:srgbClr val="FFFF00"/>
                </a:solidFill>
                <a:latin typeface="Arial Black"/>
                <a:cs typeface="Arial Black"/>
              </a:rPr>
              <a:t>person</a:t>
            </a:r>
            <a:r>
              <a:rPr lang="it-IT" sz="240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lang="it-IT" sz="2400" dirty="0" err="1">
                <a:solidFill>
                  <a:srgbClr val="FFFF00"/>
                </a:solidFill>
                <a:latin typeface="Arial Black"/>
                <a:cs typeface="Arial Black"/>
              </a:rPr>
              <a:t>concerned</a:t>
            </a:r>
            <a:r>
              <a:rPr lang="it-IT" sz="240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lang="it-IT" sz="2400" dirty="0" err="1">
                <a:solidFill>
                  <a:srgbClr val="FFFF00"/>
                </a:solidFill>
                <a:latin typeface="Arial Black"/>
                <a:cs typeface="Arial Black"/>
              </a:rPr>
              <a:t>has</a:t>
            </a:r>
            <a:r>
              <a:rPr lang="it-IT" sz="240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lang="it-IT" sz="2400" dirty="0" err="1">
                <a:solidFill>
                  <a:srgbClr val="FFFF00"/>
                </a:solidFill>
                <a:latin typeface="Arial Black"/>
                <a:cs typeface="Arial Black"/>
              </a:rPr>
              <a:t>given</a:t>
            </a:r>
            <a:r>
              <a:rPr lang="it-IT" sz="2400" dirty="0">
                <a:solidFill>
                  <a:srgbClr val="FFFF00"/>
                </a:solidFill>
                <a:latin typeface="Arial Black"/>
                <a:cs typeface="Arial Black"/>
              </a:rPr>
              <a:t> free and </a:t>
            </a:r>
            <a:r>
              <a:rPr lang="it-IT" sz="2400" dirty="0" err="1">
                <a:solidFill>
                  <a:srgbClr val="FFFF00"/>
                </a:solidFill>
                <a:latin typeface="Arial Black"/>
                <a:cs typeface="Arial Black"/>
              </a:rPr>
              <a:t>informed</a:t>
            </a:r>
            <a:r>
              <a:rPr lang="it-IT" sz="240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lang="it-IT" sz="2400" dirty="0" err="1">
                <a:solidFill>
                  <a:srgbClr val="FFFF00"/>
                </a:solidFill>
                <a:latin typeface="Arial Black"/>
                <a:cs typeface="Arial Black"/>
              </a:rPr>
              <a:t>consent</a:t>
            </a:r>
            <a:r>
              <a:rPr lang="it-IT" sz="2400" dirty="0">
                <a:solidFill>
                  <a:srgbClr val="FFFF00"/>
                </a:solidFill>
                <a:latin typeface="Arial Black"/>
                <a:cs typeface="Arial Black"/>
              </a:rPr>
              <a:t> to </a:t>
            </a:r>
            <a:r>
              <a:rPr lang="it-IT" sz="2400" dirty="0" err="1">
                <a:solidFill>
                  <a:srgbClr val="FFFF00"/>
                </a:solidFill>
                <a:latin typeface="Arial Black"/>
                <a:cs typeface="Arial Black"/>
              </a:rPr>
              <a:t>it</a:t>
            </a:r>
            <a:r>
              <a:rPr lang="it-IT" sz="2400" dirty="0">
                <a:solidFill>
                  <a:srgbClr val="FFFF00"/>
                </a:solidFill>
                <a:latin typeface="Arial Black"/>
                <a:cs typeface="Arial Black"/>
              </a:rPr>
              <a:t>.</a:t>
            </a:r>
          </a:p>
          <a:p>
            <a:pPr algn="just"/>
            <a:r>
              <a:rPr lang="it-IT" sz="2400" dirty="0" err="1">
                <a:solidFill>
                  <a:srgbClr val="FFFF00"/>
                </a:solidFill>
                <a:latin typeface="Arial Black"/>
                <a:cs typeface="Arial Black"/>
              </a:rPr>
              <a:t>This</a:t>
            </a:r>
            <a:r>
              <a:rPr lang="it-IT" sz="240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lang="it-IT" sz="2400" dirty="0" err="1">
                <a:solidFill>
                  <a:srgbClr val="FFFF00"/>
                </a:solidFill>
                <a:latin typeface="Arial Black"/>
                <a:cs typeface="Arial Black"/>
              </a:rPr>
              <a:t>person</a:t>
            </a:r>
            <a:r>
              <a:rPr lang="it-IT" sz="240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lang="it-IT" sz="2400" dirty="0" err="1">
                <a:solidFill>
                  <a:srgbClr val="FFFF00"/>
                </a:solidFill>
                <a:latin typeface="Arial Black"/>
                <a:cs typeface="Arial Black"/>
              </a:rPr>
              <a:t>shall</a:t>
            </a:r>
            <a:r>
              <a:rPr lang="it-IT" sz="240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lang="it-IT" sz="2400" dirty="0" err="1">
                <a:solidFill>
                  <a:srgbClr val="FFFF00"/>
                </a:solidFill>
                <a:latin typeface="Arial Black"/>
                <a:cs typeface="Arial Black"/>
              </a:rPr>
              <a:t>beforehand</a:t>
            </a:r>
            <a:r>
              <a:rPr lang="it-IT" sz="2400" dirty="0">
                <a:solidFill>
                  <a:srgbClr val="FFFF00"/>
                </a:solidFill>
                <a:latin typeface="Arial Black"/>
                <a:cs typeface="Arial Black"/>
              </a:rPr>
              <a:t> be </a:t>
            </a:r>
            <a:r>
              <a:rPr lang="it-IT" sz="2400" dirty="0" err="1">
                <a:solidFill>
                  <a:srgbClr val="FFFF00"/>
                </a:solidFill>
                <a:latin typeface="Arial Black"/>
                <a:cs typeface="Arial Black"/>
              </a:rPr>
              <a:t>given</a:t>
            </a:r>
            <a:r>
              <a:rPr lang="it-IT" sz="2400" dirty="0">
                <a:solidFill>
                  <a:srgbClr val="FFFF00"/>
                </a:solidFill>
                <a:latin typeface="Arial Black"/>
                <a:cs typeface="Arial Black"/>
              </a:rPr>
              <a:t> appropriate information </a:t>
            </a:r>
            <a:r>
              <a:rPr lang="it-IT" sz="2400" dirty="0" err="1">
                <a:solidFill>
                  <a:srgbClr val="FFFF00"/>
                </a:solidFill>
                <a:latin typeface="Arial Black"/>
                <a:cs typeface="Arial Black"/>
              </a:rPr>
              <a:t>as</a:t>
            </a:r>
            <a:r>
              <a:rPr lang="it-IT" sz="2400" dirty="0">
                <a:solidFill>
                  <a:srgbClr val="FFFF00"/>
                </a:solidFill>
                <a:latin typeface="Arial Black"/>
                <a:cs typeface="Arial Black"/>
              </a:rPr>
              <a:t> to the </a:t>
            </a:r>
            <a:r>
              <a:rPr lang="it-IT" sz="2400" dirty="0" err="1">
                <a:solidFill>
                  <a:srgbClr val="FFFF00"/>
                </a:solidFill>
                <a:latin typeface="Arial Black"/>
                <a:cs typeface="Arial Black"/>
              </a:rPr>
              <a:t>purpose</a:t>
            </a:r>
            <a:r>
              <a:rPr lang="it-IT" sz="2400" dirty="0">
                <a:solidFill>
                  <a:srgbClr val="FFFF00"/>
                </a:solidFill>
                <a:latin typeface="Arial Black"/>
                <a:cs typeface="Arial Black"/>
              </a:rPr>
              <a:t> and nature of the </a:t>
            </a:r>
            <a:r>
              <a:rPr lang="it-IT" sz="2400" dirty="0" err="1">
                <a:solidFill>
                  <a:srgbClr val="FFFF00"/>
                </a:solidFill>
                <a:latin typeface="Arial Black"/>
                <a:cs typeface="Arial Black"/>
              </a:rPr>
              <a:t>intervention</a:t>
            </a:r>
            <a:r>
              <a:rPr lang="it-IT" sz="240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lang="it-IT" sz="2400" dirty="0" err="1">
                <a:solidFill>
                  <a:srgbClr val="FFFF00"/>
                </a:solidFill>
                <a:latin typeface="Arial Black"/>
                <a:cs typeface="Arial Black"/>
              </a:rPr>
              <a:t>as</a:t>
            </a:r>
            <a:r>
              <a:rPr lang="it-IT" sz="240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lang="it-IT" sz="2400" dirty="0" err="1">
                <a:solidFill>
                  <a:srgbClr val="FFFF00"/>
                </a:solidFill>
                <a:latin typeface="Arial Black"/>
                <a:cs typeface="Arial Black"/>
              </a:rPr>
              <a:t>well</a:t>
            </a:r>
            <a:r>
              <a:rPr lang="it-IT" sz="240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lang="it-IT" sz="2400" dirty="0" err="1">
                <a:solidFill>
                  <a:srgbClr val="FFFF00"/>
                </a:solidFill>
                <a:latin typeface="Arial Black"/>
                <a:cs typeface="Arial Black"/>
              </a:rPr>
              <a:t>as</a:t>
            </a:r>
            <a:r>
              <a:rPr lang="it-IT" sz="2400" dirty="0">
                <a:solidFill>
                  <a:srgbClr val="FFFF00"/>
                </a:solidFill>
                <a:latin typeface="Arial Black"/>
                <a:cs typeface="Arial Black"/>
              </a:rPr>
              <a:t> on </a:t>
            </a:r>
            <a:r>
              <a:rPr lang="it-IT" sz="2400" dirty="0" err="1">
                <a:solidFill>
                  <a:srgbClr val="FFFF00"/>
                </a:solidFill>
                <a:latin typeface="Arial Black"/>
                <a:cs typeface="Arial Black"/>
              </a:rPr>
              <a:t>its</a:t>
            </a:r>
            <a:r>
              <a:rPr lang="it-IT" sz="240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lang="it-IT" sz="2400" dirty="0" err="1">
                <a:solidFill>
                  <a:srgbClr val="FFFF00"/>
                </a:solidFill>
                <a:latin typeface="Arial Black"/>
                <a:cs typeface="Arial Black"/>
              </a:rPr>
              <a:t>consequences</a:t>
            </a:r>
            <a:r>
              <a:rPr lang="it-IT" sz="2400" dirty="0">
                <a:solidFill>
                  <a:srgbClr val="FFFF00"/>
                </a:solidFill>
                <a:latin typeface="Arial Black"/>
                <a:cs typeface="Arial Black"/>
              </a:rPr>
              <a:t> and </a:t>
            </a:r>
            <a:r>
              <a:rPr lang="it-IT" sz="2400" dirty="0" err="1">
                <a:solidFill>
                  <a:srgbClr val="FFFF00"/>
                </a:solidFill>
                <a:latin typeface="Arial Black"/>
                <a:cs typeface="Arial Black"/>
              </a:rPr>
              <a:t>risks</a:t>
            </a:r>
            <a:r>
              <a:rPr lang="it-IT" sz="2400" dirty="0">
                <a:solidFill>
                  <a:srgbClr val="FFFF00"/>
                </a:solidFill>
                <a:latin typeface="Arial Black"/>
                <a:cs typeface="Arial Black"/>
              </a:rPr>
              <a:t>.</a:t>
            </a:r>
          </a:p>
          <a:p>
            <a:pPr algn="just"/>
            <a:r>
              <a:rPr lang="it-IT" sz="2400" dirty="0">
                <a:solidFill>
                  <a:srgbClr val="FFFF00"/>
                </a:solidFill>
                <a:latin typeface="Arial Black"/>
                <a:cs typeface="Arial Black"/>
              </a:rPr>
              <a:t>The </a:t>
            </a:r>
            <a:r>
              <a:rPr lang="it-IT" sz="2400" dirty="0" err="1">
                <a:solidFill>
                  <a:srgbClr val="FFFF00"/>
                </a:solidFill>
                <a:latin typeface="Arial Black"/>
                <a:cs typeface="Arial Black"/>
              </a:rPr>
              <a:t>person</a:t>
            </a:r>
            <a:r>
              <a:rPr lang="it-IT" sz="240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lang="it-IT" sz="2400" dirty="0" err="1">
                <a:solidFill>
                  <a:srgbClr val="FFFF00"/>
                </a:solidFill>
                <a:latin typeface="Arial Black"/>
                <a:cs typeface="Arial Black"/>
              </a:rPr>
              <a:t>concerned</a:t>
            </a:r>
            <a:r>
              <a:rPr lang="it-IT" sz="240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lang="it-IT" sz="2400" dirty="0" err="1">
                <a:solidFill>
                  <a:srgbClr val="FFFF00"/>
                </a:solidFill>
                <a:latin typeface="Arial Black"/>
                <a:cs typeface="Arial Black"/>
              </a:rPr>
              <a:t>may</a:t>
            </a:r>
            <a:r>
              <a:rPr lang="it-IT" sz="240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lang="it-IT" sz="2400" dirty="0" err="1">
                <a:solidFill>
                  <a:srgbClr val="FFFF00"/>
                </a:solidFill>
                <a:latin typeface="Arial Black"/>
                <a:cs typeface="Arial Black"/>
              </a:rPr>
              <a:t>freely</a:t>
            </a:r>
            <a:r>
              <a:rPr lang="it-IT" sz="240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lang="it-IT" sz="2400" dirty="0" err="1">
                <a:solidFill>
                  <a:srgbClr val="FFFF00"/>
                </a:solidFill>
                <a:latin typeface="Arial Black"/>
                <a:cs typeface="Arial Black"/>
              </a:rPr>
              <a:t>withdraw</a:t>
            </a:r>
            <a:r>
              <a:rPr lang="it-IT" sz="240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lang="it-IT" sz="2400" dirty="0" err="1">
                <a:solidFill>
                  <a:srgbClr val="FFFF00"/>
                </a:solidFill>
                <a:latin typeface="Arial Black"/>
                <a:cs typeface="Arial Black"/>
              </a:rPr>
              <a:t>consent</a:t>
            </a:r>
            <a:r>
              <a:rPr lang="it-IT" sz="240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lang="it-IT" sz="2400" dirty="0" err="1">
                <a:solidFill>
                  <a:srgbClr val="FFFF00"/>
                </a:solidFill>
                <a:latin typeface="Arial Black"/>
                <a:cs typeface="Arial Black"/>
              </a:rPr>
              <a:t>at</a:t>
            </a:r>
            <a:r>
              <a:rPr lang="it-IT" sz="240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lang="it-IT" sz="2400" dirty="0" err="1">
                <a:solidFill>
                  <a:srgbClr val="FFFF00"/>
                </a:solidFill>
                <a:latin typeface="Arial Black"/>
                <a:cs typeface="Arial Black"/>
              </a:rPr>
              <a:t>any</a:t>
            </a:r>
            <a:r>
              <a:rPr lang="it-IT" sz="2400" dirty="0">
                <a:solidFill>
                  <a:srgbClr val="FFFF00"/>
                </a:solidFill>
                <a:latin typeface="Arial Black"/>
                <a:cs typeface="Arial Black"/>
              </a:rPr>
              <a:t> time.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AD3DB749-CD2B-454B-87E7-A57760153970}"/>
              </a:ext>
            </a:extLst>
          </p:cNvPr>
          <p:cNvSpPr txBox="1"/>
          <p:nvPr/>
        </p:nvSpPr>
        <p:spPr>
          <a:xfrm rot="19009287">
            <a:off x="733268" y="3041408"/>
            <a:ext cx="9169561" cy="707886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it-IT" sz="4000" b="1" dirty="0">
                <a:latin typeface="Arial Black" panose="020B0604020202020204" pitchFamily="34" charset="0"/>
                <a:cs typeface="Arial Black" panose="020B0604020202020204" pitchFamily="34" charset="0"/>
              </a:rPr>
              <a:t>IL DEPOSITO DELLA RATIFICA ?</a:t>
            </a:r>
          </a:p>
        </p:txBody>
      </p:sp>
    </p:spTree>
    <p:extLst>
      <p:ext uri="{BB962C8B-B14F-4D97-AF65-F5344CB8AC3E}">
        <p14:creationId xmlns:p14="http://schemas.microsoft.com/office/powerpoint/2010/main" xmlns="" val="389989782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647700"/>
            <a:ext cx="8839200" cy="685800"/>
          </a:xfrm>
        </p:spPr>
        <p:txBody>
          <a:bodyPr/>
          <a:lstStyle/>
          <a:p>
            <a:pPr eaLnBrk="1" hangingPunct="1">
              <a:defRPr/>
            </a:pPr>
            <a:r>
              <a:rPr lang="it-IT" sz="3200" b="1" dirty="0">
                <a:latin typeface="Arial Black" charset="0"/>
              </a:rPr>
              <a:t>CORTE CASS., SEZ. I CIV. N. 21748/07</a:t>
            </a:r>
            <a:endParaRPr lang="it-IT" b="1" dirty="0">
              <a:solidFill>
                <a:srgbClr val="861B0B"/>
              </a:solidFill>
              <a:effectLst/>
              <a:latin typeface="Verdana" charset="0"/>
              <a:ea typeface="+mj-ea"/>
              <a:cs typeface="+mj-cs"/>
            </a:endParaRP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1" y="1272775"/>
            <a:ext cx="8785225" cy="4970462"/>
          </a:xfrm>
        </p:spPr>
        <p:txBody>
          <a:bodyPr/>
          <a:lstStyle/>
          <a:p>
            <a:pPr marL="0" indent="0" algn="just">
              <a:lnSpc>
                <a:spcPct val="120000"/>
              </a:lnSpc>
              <a:spcAft>
                <a:spcPts val="1200"/>
              </a:spcAft>
              <a:buNone/>
              <a:defRPr/>
            </a:pPr>
            <a:r>
              <a:rPr lang="it-IT" dirty="0">
                <a:solidFill>
                  <a:srgbClr val="FBFD19"/>
                </a:solidFill>
                <a:latin typeface="Arial Black" charset="0"/>
                <a:ea typeface="MS PGothic" charset="0"/>
              </a:rPr>
              <a:t>… </a:t>
            </a:r>
            <a:r>
              <a:rPr lang="it-IT" dirty="0">
                <a:solidFill>
                  <a:srgbClr val="FFFFFF"/>
                </a:solidFill>
                <a:latin typeface="Arial Black" charset="0"/>
                <a:ea typeface="MS PGothic" charset="0"/>
              </a:rPr>
              <a:t>la salute è un diritto personalissimo </a:t>
            </a:r>
            <a:r>
              <a:rPr lang="it-IT" dirty="0">
                <a:solidFill>
                  <a:srgbClr val="FBFD19"/>
                </a:solidFill>
                <a:latin typeface="Arial Black" charset="0"/>
                <a:ea typeface="MS PGothic" charset="0"/>
              </a:rPr>
              <a:t>e </a:t>
            </a:r>
            <a:r>
              <a:rPr lang="it-IT" dirty="0">
                <a:solidFill>
                  <a:srgbClr val="FFFF00"/>
                </a:solidFill>
                <a:latin typeface="Arial Black" charset="0"/>
                <a:ea typeface="MS PGothic" charset="0"/>
              </a:rPr>
              <a:t>la libertà di rifiutare le cure </a:t>
            </a:r>
            <a:r>
              <a:rPr lang="it-IT" dirty="0">
                <a:solidFill>
                  <a:srgbClr val="FBFD19"/>
                </a:solidFill>
                <a:latin typeface="Arial Black" charset="0"/>
                <a:ea typeface="MS PGothic" charset="0"/>
              </a:rPr>
              <a:t>presuppone il ricorso a valutazioni della vita e della morte, che trovano il loro fondamento in concezioni di natura etica o religiosa, e comunque (anche) extra-giuridiche, quindi squisitamente soggettive. …</a:t>
            </a:r>
          </a:p>
        </p:txBody>
      </p:sp>
    </p:spTree>
    <p:extLst>
      <p:ext uri="{BB962C8B-B14F-4D97-AF65-F5344CB8AC3E}">
        <p14:creationId xmlns:p14="http://schemas.microsoft.com/office/powerpoint/2010/main" xmlns="" val="528928960"/>
      </p:ext>
    </p:extLst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3429000"/>
            <a:ext cx="10363200" cy="1362075"/>
          </a:xfrm>
        </p:spPr>
        <p:txBody>
          <a:bodyPr anchor="ctr">
            <a:normAutofit/>
          </a:bodyPr>
          <a:lstStyle/>
          <a:p>
            <a:r>
              <a:rPr lang="it-IT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/>
                <a:cs typeface="Arial Black"/>
              </a:rPr>
              <a:t>Le disposizioni di legge</a:t>
            </a:r>
          </a:p>
        </p:txBody>
      </p:sp>
    </p:spTree>
    <p:extLst>
      <p:ext uri="{BB962C8B-B14F-4D97-AF65-F5344CB8AC3E}">
        <p14:creationId xmlns:p14="http://schemas.microsoft.com/office/powerpoint/2010/main" xmlns="" val="153549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114D7E4-5C95-614D-BA66-F31AAF239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429000"/>
            <a:ext cx="10363200" cy="1362075"/>
          </a:xfrm>
        </p:spPr>
        <p:txBody>
          <a:bodyPr anchor="ctr">
            <a:normAutofit/>
          </a:bodyPr>
          <a:lstStyle/>
          <a:p>
            <a:r>
              <a:rPr lang="it-IT" sz="6000" dirty="0">
                <a:latin typeface="Arial Black" panose="020B0604020202020204" pitchFamily="34" charset="0"/>
                <a:cs typeface="Arial Black" panose="020B0604020202020204" pitchFamily="34" charset="0"/>
              </a:rPr>
              <a:t>LE eccezioni</a:t>
            </a:r>
          </a:p>
        </p:txBody>
      </p:sp>
    </p:spTree>
    <p:extLst>
      <p:ext uri="{BB962C8B-B14F-4D97-AF65-F5344CB8AC3E}">
        <p14:creationId xmlns:p14="http://schemas.microsoft.com/office/powerpoint/2010/main" xmlns="" val="2932761904"/>
      </p:ext>
    </p:extLst>
  </p:cSld>
  <p:clrMapOvr>
    <a:masterClrMapping/>
  </p:clrMapOvr>
</p:sld>
</file>

<file path=ppt/theme/theme1.xml><?xml version="1.0" encoding="utf-8"?>
<a:theme xmlns:a="http://schemas.openxmlformats.org/drawingml/2006/main" name="Crepuscolo">
  <a:themeElements>
    <a:clrScheme name="Crepuscolo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Crepuscolo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repusco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Crepuscolo.thmx</Template>
  <TotalTime>431</TotalTime>
  <Words>791</Words>
  <Application>Microsoft Macintosh PowerPoint</Application>
  <PresentationFormat>Personalizzato</PresentationFormat>
  <Paragraphs>71</Paragraphs>
  <Slides>36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36</vt:i4>
      </vt:variant>
    </vt:vector>
  </HeadingPairs>
  <TitlesOfParts>
    <vt:vector size="37" baseType="lpstr">
      <vt:lpstr>Crepuscolo</vt:lpstr>
      <vt:lpstr>IL CONSENSO ALLE CURE</vt:lpstr>
      <vt:lpstr>Diapositiva 2</vt:lpstr>
      <vt:lpstr>Corte Costituzionale, Sent. n. 438/2008</vt:lpstr>
      <vt:lpstr>Diapositiva 4</vt:lpstr>
      <vt:lpstr>Diapositiva 5</vt:lpstr>
      <vt:lpstr>Diapositiva 6</vt:lpstr>
      <vt:lpstr>CORTE CASS., SEZ. I CIV. N. 21748/07</vt:lpstr>
      <vt:lpstr>Le disposizioni di legge</vt:lpstr>
      <vt:lpstr>LE eccezioni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Uno sguardo in casa propria</vt:lpstr>
      <vt:lpstr>Diapositiva 30</vt:lpstr>
      <vt:lpstr>Diapositiva 31</vt:lpstr>
      <vt:lpstr>Take home a message</vt:lpstr>
      <vt:lpstr>Diapositiva 33</vt:lpstr>
      <vt:lpstr>Diapositiva 34</vt:lpstr>
      <vt:lpstr>Diapositiva 35</vt:lpstr>
      <vt:lpstr>Diapositiva 36</vt:lpstr>
    </vt:vector>
  </TitlesOfParts>
  <Company>Università di Genova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Ragioniamo sul Consenso</dc:title>
  <dc:creator>Francesco De Stefano</dc:creator>
  <cp:lastModifiedBy>cristina bagnasco</cp:lastModifiedBy>
  <cp:revision>82</cp:revision>
  <dcterms:created xsi:type="dcterms:W3CDTF">2018-10-15T14:52:17Z</dcterms:created>
  <dcterms:modified xsi:type="dcterms:W3CDTF">2019-10-17T11:45:50Z</dcterms:modified>
</cp:coreProperties>
</file>