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1"/>
  </p:notesMasterIdLst>
  <p:sldIdLst>
    <p:sldId id="258" r:id="rId2"/>
    <p:sldId id="282" r:id="rId3"/>
    <p:sldId id="283" r:id="rId4"/>
    <p:sldId id="259" r:id="rId5"/>
    <p:sldId id="260" r:id="rId6"/>
    <p:sldId id="261" r:id="rId7"/>
    <p:sldId id="262" r:id="rId8"/>
    <p:sldId id="263" r:id="rId9"/>
    <p:sldId id="264" r:id="rId10"/>
    <p:sldId id="265" r:id="rId11"/>
    <p:sldId id="266" r:id="rId12"/>
    <p:sldId id="267" r:id="rId13"/>
    <p:sldId id="268" r:id="rId14"/>
    <p:sldId id="273" r:id="rId15"/>
    <p:sldId id="274" r:id="rId16"/>
    <p:sldId id="279" r:id="rId17"/>
    <p:sldId id="277" r:id="rId18"/>
    <p:sldId id="280" r:id="rId19"/>
    <p:sldId id="28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3529" autoAdjust="0"/>
    <p:restoredTop sz="94291" autoAdjust="0"/>
  </p:normalViewPr>
  <p:slideViewPr>
    <p:cSldViewPr snapToGrid="0">
      <p:cViewPr>
        <p:scale>
          <a:sx n="55" d="100"/>
          <a:sy n="55" d="100"/>
        </p:scale>
        <p:origin x="-474" y="-27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F8B22C-44C3-4C93-ADF4-F377DD1F3447}" type="datetimeFigureOut">
              <a:rPr lang="it-IT" smtClean="0"/>
              <a:pPr/>
              <a:t>17/10/2019</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74503A-C897-41F8-8F70-A27AE213DB7D}" type="slidenum">
              <a:rPr lang="it-IT" smtClean="0"/>
              <a:pPr/>
              <a:t>‹N›</a:t>
            </a:fld>
            <a:endParaRPr lang="it-IT"/>
          </a:p>
        </p:txBody>
      </p:sp>
    </p:spTree>
    <p:extLst>
      <p:ext uri="{BB962C8B-B14F-4D97-AF65-F5344CB8AC3E}">
        <p14:creationId xmlns="" xmlns:p14="http://schemas.microsoft.com/office/powerpoint/2010/main" val="2879468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874503A-C897-41F8-8F70-A27AE213DB7D}" type="slidenum">
              <a:rPr lang="it-IT" smtClean="0"/>
              <a:pPr/>
              <a:t>1</a:t>
            </a:fld>
            <a:endParaRPr lang="it-IT"/>
          </a:p>
        </p:txBody>
      </p:sp>
    </p:spTree>
    <p:extLst>
      <p:ext uri="{BB962C8B-B14F-4D97-AF65-F5344CB8AC3E}">
        <p14:creationId xmlns="" xmlns:p14="http://schemas.microsoft.com/office/powerpoint/2010/main" val="1260597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PRESENTAZIONE</a:t>
            </a:r>
            <a:r>
              <a:rPr lang="it-IT" baseline="0" dirty="0"/>
              <a:t> IO E MARICA RAF</a:t>
            </a:r>
          </a:p>
          <a:p>
            <a:r>
              <a:rPr lang="it-IT" baseline="0" dirty="0"/>
              <a:t>IL NOSTRO SERVIZIO</a:t>
            </a:r>
          </a:p>
          <a:p>
            <a:r>
              <a:rPr lang="it-IT" baseline="0" dirty="0"/>
              <a:t>IL PAZIENTE CHE ENTRA IN OSPEDALE  BISOGNI ATTUALI  E STORIA PREGRESSA</a:t>
            </a:r>
          </a:p>
          <a:p>
            <a:r>
              <a:rPr lang="it-IT" baseline="0" dirty="0"/>
              <a:t>RISORSE INTERNE ED ESTERNE FORMALI E INFORMALI  - RETE -</a:t>
            </a:r>
          </a:p>
          <a:p>
            <a:r>
              <a:rPr lang="it-IT" baseline="0" dirty="0"/>
              <a:t>APPROPRIATEZZA DELL’INTERVENTO</a:t>
            </a:r>
          </a:p>
          <a:p>
            <a:r>
              <a:rPr lang="it-IT" baseline="0" dirty="0"/>
              <a:t>FATTIBILITA’</a:t>
            </a:r>
          </a:p>
          <a:p>
            <a:r>
              <a:rPr lang="it-IT" baseline="0" dirty="0"/>
              <a:t> I SETTING ALLA DIMISSIONE : DOMICILIO   CURE DOM. MAC . BADANTE PRIV. AUSILI/PRESIDI </a:t>
            </a:r>
          </a:p>
          <a:p>
            <a:r>
              <a:rPr lang="it-IT" baseline="0" dirty="0"/>
              <a:t>                                              RESIDENZIALITA’   ANZIANI – DISABILI – PSICHIATRICI E DIPENDENZE</a:t>
            </a:r>
          </a:p>
          <a:p>
            <a:r>
              <a:rPr lang="it-IT" baseline="0" dirty="0"/>
              <a:t>                                              STRUTTURE PRIVATE</a:t>
            </a:r>
          </a:p>
          <a:p>
            <a:r>
              <a:rPr lang="it-IT" baseline="0" dirty="0"/>
              <a:t>PROBLEMA</a:t>
            </a:r>
          </a:p>
          <a:p>
            <a:pPr marL="228600" indent="-228600">
              <a:buFont typeface="+mj-lt"/>
              <a:buAutoNum type="arabicPeriod"/>
            </a:pPr>
            <a:r>
              <a:rPr lang="it-IT" baseline="0" dirty="0"/>
              <a:t> CHI NON RIENTRA IN QUESTI PERCORSI   ES. CASA FATISCENTE – NO ELEG. PER RSA – NON RISORSE PER STRUTTURA PRIVATA – NO RETE FAM. E AMIC. – STRANIERI …</a:t>
            </a:r>
          </a:p>
          <a:p>
            <a:pPr marL="228600" indent="-228600">
              <a:buFont typeface="+mj-lt"/>
              <a:buAutoNum type="arabicPeriod"/>
            </a:pPr>
            <a:r>
              <a:rPr lang="it-IT" baseline="0" dirty="0"/>
              <a:t>TEMPISTICA AZZERATA PER NOMINA ADS  IMBUTO PER LA PRESA INCARICO E/O ATTESA LUNGA PER STRUTTURA    TERRITORIO NON RIESCE AD ASSORBIRE LE RICHIESTE  - POCHE RISORSE   - DEGENZE LUNGHE OLTRE IL TEMPO NECESSARIO OSSIA </a:t>
            </a:r>
            <a:r>
              <a:rPr lang="it-IT" baseline="0" dirty="0" err="1"/>
              <a:t>GiA’</a:t>
            </a:r>
            <a:r>
              <a:rPr lang="it-IT" baseline="0" dirty="0"/>
              <a:t> COMPLETATO IL PERCORSO DI CURA</a:t>
            </a:r>
          </a:p>
          <a:p>
            <a:pPr marL="0" indent="0">
              <a:buFont typeface="+mj-lt"/>
              <a:buNone/>
            </a:pPr>
            <a:r>
              <a:rPr lang="it-IT" baseline="0" dirty="0"/>
              <a:t>SOLUZIONI</a:t>
            </a:r>
          </a:p>
          <a:p>
            <a:pPr marL="0" indent="0">
              <a:buFont typeface="+mj-lt"/>
              <a:buNone/>
            </a:pPr>
            <a:r>
              <a:rPr lang="it-IT" baseline="0" dirty="0"/>
              <a:t>PENSARE UN PERCORSO  di dimissione protetta STRUTTURATO  , DIRETTO DALL’</a:t>
            </a:r>
            <a:r>
              <a:rPr lang="it-IT" baseline="0" dirty="0" err="1"/>
              <a:t>A.Li.Sa</a:t>
            </a:r>
            <a:r>
              <a:rPr lang="it-IT" baseline="0" dirty="0"/>
              <a:t> ,  in modo da permettere flussi siano scorrevoli tra ospedale e territorio , interventi appropriati senza creare vuoti assistenziali – </a:t>
            </a:r>
            <a:r>
              <a:rPr lang="it-IT" baseline="0" dirty="0" err="1"/>
              <a:t>setting</a:t>
            </a:r>
            <a:r>
              <a:rPr lang="it-IT" baseline="0"/>
              <a:t> appropriati – degenze oltre il tempo necessario</a:t>
            </a:r>
          </a:p>
          <a:p>
            <a:endParaRPr lang="it-IT" dirty="0"/>
          </a:p>
        </p:txBody>
      </p:sp>
      <p:sp>
        <p:nvSpPr>
          <p:cNvPr id="4" name="Segnaposto numero diapositiva 3"/>
          <p:cNvSpPr>
            <a:spLocks noGrp="1"/>
          </p:cNvSpPr>
          <p:nvPr>
            <p:ph type="sldNum" sz="quarter" idx="10"/>
          </p:nvPr>
        </p:nvSpPr>
        <p:spPr/>
        <p:txBody>
          <a:bodyPr/>
          <a:lstStyle/>
          <a:p>
            <a:fld id="{F874503A-C897-41F8-8F70-A27AE213DB7D}" type="slidenum">
              <a:rPr lang="it-IT" smtClean="0"/>
              <a:pPr/>
              <a:t>2</a:t>
            </a:fld>
            <a:endParaRPr lang="it-IT"/>
          </a:p>
        </p:txBody>
      </p:sp>
    </p:spTree>
    <p:extLst>
      <p:ext uri="{BB962C8B-B14F-4D97-AF65-F5344CB8AC3E}">
        <p14:creationId xmlns="" xmlns:p14="http://schemas.microsoft.com/office/powerpoint/2010/main" val="3575832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In questo caso, come AS, procediamo ad una prima raccolta dati preliminare a quello che poi sarà il colloquio con il paziente in reparto.</a:t>
            </a:r>
          </a:p>
        </p:txBody>
      </p:sp>
      <p:sp>
        <p:nvSpPr>
          <p:cNvPr id="4" name="Segnaposto numero diapositiva 3"/>
          <p:cNvSpPr>
            <a:spLocks noGrp="1"/>
          </p:cNvSpPr>
          <p:nvPr>
            <p:ph type="sldNum" sz="quarter" idx="5"/>
          </p:nvPr>
        </p:nvSpPr>
        <p:spPr/>
        <p:txBody>
          <a:bodyPr/>
          <a:lstStyle/>
          <a:p>
            <a:fld id="{F874503A-C897-41F8-8F70-A27AE213DB7D}" type="slidenum">
              <a:rPr lang="it-IT" smtClean="0"/>
              <a:pPr/>
              <a:t>4</a:t>
            </a:fld>
            <a:endParaRPr lang="it-IT"/>
          </a:p>
        </p:txBody>
      </p:sp>
    </p:spTree>
    <p:extLst>
      <p:ext uri="{BB962C8B-B14F-4D97-AF65-F5344CB8AC3E}">
        <p14:creationId xmlns="" xmlns:p14="http://schemas.microsoft.com/office/powerpoint/2010/main" val="620079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874503A-C897-41F8-8F70-A27AE213DB7D}" type="slidenum">
              <a:rPr lang="it-IT" smtClean="0"/>
              <a:pPr/>
              <a:t>11</a:t>
            </a:fld>
            <a:endParaRPr lang="it-IT"/>
          </a:p>
        </p:txBody>
      </p:sp>
    </p:spTree>
    <p:extLst>
      <p:ext uri="{BB962C8B-B14F-4D97-AF65-F5344CB8AC3E}">
        <p14:creationId xmlns="" xmlns:p14="http://schemas.microsoft.com/office/powerpoint/2010/main" val="3627318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874503A-C897-41F8-8F70-A27AE213DB7D}" type="slidenum">
              <a:rPr lang="it-IT" smtClean="0"/>
              <a:pPr/>
              <a:t>13</a:t>
            </a:fld>
            <a:endParaRPr lang="it-IT"/>
          </a:p>
        </p:txBody>
      </p:sp>
    </p:spTree>
    <p:extLst>
      <p:ext uri="{BB962C8B-B14F-4D97-AF65-F5344CB8AC3E}">
        <p14:creationId xmlns="" xmlns:p14="http://schemas.microsoft.com/office/powerpoint/2010/main" val="1509836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874503A-C897-41F8-8F70-A27AE213DB7D}" type="slidenum">
              <a:rPr lang="it-IT" smtClean="0"/>
              <a:pPr/>
              <a:t>14</a:t>
            </a:fld>
            <a:endParaRPr lang="it-IT"/>
          </a:p>
        </p:txBody>
      </p:sp>
    </p:spTree>
    <p:extLst>
      <p:ext uri="{BB962C8B-B14F-4D97-AF65-F5344CB8AC3E}">
        <p14:creationId xmlns="" xmlns:p14="http://schemas.microsoft.com/office/powerpoint/2010/main" val="21732790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69F6959-0A77-40BA-B352-4393337FF71C}" type="datetimeFigureOut">
              <a:rPr lang="it-IT" smtClean="0"/>
              <a:pPr/>
              <a:t>17/10/2019</a:t>
            </a:fld>
            <a:endParaRPr lang="it-IT"/>
          </a:p>
        </p:txBody>
      </p:sp>
      <p:sp>
        <p:nvSpPr>
          <p:cNvPr id="5" name="Footer Placeholder 4"/>
          <p:cNvSpPr>
            <a:spLocks noGrp="1"/>
          </p:cNvSpPr>
          <p:nvPr>
            <p:ph type="ftr" sz="quarter" idx="11"/>
          </p:nvPr>
        </p:nvSpPr>
        <p:spPr>
          <a:xfrm>
            <a:off x="2692397" y="5037663"/>
            <a:ext cx="5214635" cy="279400"/>
          </a:xfrm>
        </p:spPr>
        <p:txBody>
          <a:bodyPr/>
          <a:lstStyle/>
          <a:p>
            <a:endParaRPr lang="it-IT"/>
          </a:p>
        </p:txBody>
      </p:sp>
      <p:sp>
        <p:nvSpPr>
          <p:cNvPr id="6" name="Slide Number Placeholder 5"/>
          <p:cNvSpPr>
            <a:spLocks noGrp="1"/>
          </p:cNvSpPr>
          <p:nvPr>
            <p:ph type="sldNum" sz="quarter" idx="12"/>
          </p:nvPr>
        </p:nvSpPr>
        <p:spPr>
          <a:xfrm>
            <a:off x="8956900" y="5037663"/>
            <a:ext cx="551167" cy="279400"/>
          </a:xfrm>
        </p:spPr>
        <p:txBody>
          <a:bodyPr/>
          <a:lstStyle/>
          <a:p>
            <a:fld id="{99B1ED3E-A5F5-494C-BEE2-7B5E4ED44D90}" type="slidenum">
              <a:rPr lang="it-IT" smtClean="0"/>
              <a:pPr/>
              <a:t>‹N›</a:t>
            </a:fld>
            <a:endParaRPr lang="it-IT"/>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015061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169F6959-0A77-40BA-B352-4393337FF71C}" type="datetimeFigureOut">
              <a:rPr lang="it-IT" smtClean="0"/>
              <a:pPr/>
              <a:t>17/10/2019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9B1ED3E-A5F5-494C-BEE2-7B5E4ED44D90}" type="slidenum">
              <a:rPr lang="it-IT" smtClean="0"/>
              <a:pPr/>
              <a:t>‹N›</a:t>
            </a:fld>
            <a:endParaRPr lang="it-IT"/>
          </a:p>
        </p:txBody>
      </p:sp>
    </p:spTree>
    <p:extLst>
      <p:ext uri="{BB962C8B-B14F-4D97-AF65-F5344CB8AC3E}">
        <p14:creationId xmlns="" xmlns:p14="http://schemas.microsoft.com/office/powerpoint/2010/main" val="1307220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169F6959-0A77-40BA-B352-4393337FF71C}" type="datetimeFigureOut">
              <a:rPr lang="it-IT" smtClean="0"/>
              <a:pPr/>
              <a:t>17/10/2019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9B1ED3E-A5F5-494C-BEE2-7B5E4ED44D90}" type="slidenum">
              <a:rPr lang="it-IT" smtClean="0"/>
              <a:pPr/>
              <a:t>‹N›</a:t>
            </a:fld>
            <a:endParaRPr lang="it-IT"/>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598083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169F6959-0A77-40BA-B352-4393337FF71C}" type="datetimeFigureOut">
              <a:rPr lang="it-IT" smtClean="0"/>
              <a:pPr/>
              <a:t>17/10/2019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9B1ED3E-A5F5-494C-BEE2-7B5E4ED44D90}" type="slidenum">
              <a:rPr lang="it-IT" smtClean="0"/>
              <a:pPr/>
              <a:t>‹N›</a:t>
            </a:fld>
            <a:endParaRPr lang="it-IT"/>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71675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169F6959-0A77-40BA-B352-4393337FF71C}" type="datetimeFigureOut">
              <a:rPr lang="it-IT" smtClean="0"/>
              <a:pPr/>
              <a:t>17/10/2019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9B1ED3E-A5F5-494C-BEE2-7B5E4ED44D90}" type="slidenum">
              <a:rPr lang="it-IT" smtClean="0"/>
              <a:pPr/>
              <a:t>‹N›</a:t>
            </a:fld>
            <a:endParaRPr lang="it-IT"/>
          </a:p>
        </p:txBody>
      </p:sp>
    </p:spTree>
    <p:extLst>
      <p:ext uri="{BB962C8B-B14F-4D97-AF65-F5344CB8AC3E}">
        <p14:creationId xmlns="" xmlns:p14="http://schemas.microsoft.com/office/powerpoint/2010/main" val="3354223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it-IT"/>
              <a:t>Fare clic per modificare lo stile del titolo dello schema</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169F6959-0A77-40BA-B352-4393337FF71C}" type="datetimeFigureOut">
              <a:rPr lang="it-IT" smtClean="0"/>
              <a:pPr/>
              <a:t>17/10/2019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9B1ED3E-A5F5-494C-BEE2-7B5E4ED44D90}" type="slidenum">
              <a:rPr lang="it-IT" smtClean="0"/>
              <a:pPr/>
              <a:t>‹N›</a:t>
            </a:fld>
            <a:endParaRPr lang="it-IT"/>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5727240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it-IT"/>
              <a:t>Fare clic per modificare lo stile del titolo dello schema</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169F6959-0A77-40BA-B352-4393337FF71C}" type="datetimeFigureOut">
              <a:rPr lang="it-IT" smtClean="0"/>
              <a:pPr/>
              <a:t>17/10/2019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9B1ED3E-A5F5-494C-BEE2-7B5E4ED44D90}" type="slidenum">
              <a:rPr lang="it-IT" smtClean="0"/>
              <a:pPr/>
              <a:t>‹N›</a:t>
            </a:fld>
            <a:endParaRPr lang="it-IT"/>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46800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69F6959-0A77-40BA-B352-4393337FF71C}" type="datetimeFigureOut">
              <a:rPr lang="it-IT" smtClean="0"/>
              <a:pPr/>
              <a:t>17/10/2019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9B1ED3E-A5F5-494C-BEE2-7B5E4ED44D90}" type="slidenum">
              <a:rPr lang="it-IT" smtClean="0"/>
              <a:pPr/>
              <a:t>‹N›</a:t>
            </a:fld>
            <a:endParaRPr lang="it-IT"/>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6354565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69F6959-0A77-40BA-B352-4393337FF71C}" type="datetimeFigureOut">
              <a:rPr lang="it-IT" smtClean="0"/>
              <a:pPr/>
              <a:t>17/10/2019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9B1ED3E-A5F5-494C-BEE2-7B5E4ED44D90}" type="slidenum">
              <a:rPr lang="it-IT" smtClean="0"/>
              <a:pPr/>
              <a:t>‹N›</a:t>
            </a:fld>
            <a:endParaRPr lang="it-IT"/>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083371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69F6959-0A77-40BA-B352-4393337FF71C}" type="datetimeFigureOut">
              <a:rPr lang="it-IT" smtClean="0"/>
              <a:pPr/>
              <a:t>17/10/2019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9B1ED3E-A5F5-494C-BEE2-7B5E4ED44D90}" type="slidenum">
              <a:rPr lang="it-IT" smtClean="0"/>
              <a:pPr/>
              <a:t>‹N›</a:t>
            </a:fld>
            <a:endParaRPr lang="it-IT"/>
          </a:p>
        </p:txBody>
      </p:sp>
    </p:spTree>
    <p:extLst>
      <p:ext uri="{BB962C8B-B14F-4D97-AF65-F5344CB8AC3E}">
        <p14:creationId xmlns="" xmlns:p14="http://schemas.microsoft.com/office/powerpoint/2010/main" val="1215610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169F6959-0A77-40BA-B352-4393337FF71C}" type="datetimeFigureOut">
              <a:rPr lang="it-IT" smtClean="0"/>
              <a:pPr/>
              <a:t>17/10/2019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9B1ED3E-A5F5-494C-BEE2-7B5E4ED44D90}" type="slidenum">
              <a:rPr lang="it-IT" smtClean="0"/>
              <a:pPr/>
              <a:t>‹N›</a:t>
            </a:fld>
            <a:endParaRPr lang="it-IT"/>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202485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169F6959-0A77-40BA-B352-4393337FF71C}" type="datetimeFigureOut">
              <a:rPr lang="it-IT" smtClean="0"/>
              <a:pPr/>
              <a:t>17/10/2019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9B1ED3E-A5F5-494C-BEE2-7B5E4ED44D90}" type="slidenum">
              <a:rPr lang="it-IT" smtClean="0"/>
              <a:pPr/>
              <a:t>‹N›</a:t>
            </a:fld>
            <a:endParaRPr lang="it-IT"/>
          </a:p>
        </p:txBody>
      </p:sp>
    </p:spTree>
    <p:extLst>
      <p:ext uri="{BB962C8B-B14F-4D97-AF65-F5344CB8AC3E}">
        <p14:creationId xmlns="" xmlns:p14="http://schemas.microsoft.com/office/powerpoint/2010/main" val="73610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169F6959-0A77-40BA-B352-4393337FF71C}" type="datetimeFigureOut">
              <a:rPr lang="it-IT" smtClean="0"/>
              <a:pPr/>
              <a:t>17/10/2019</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99B1ED3E-A5F5-494C-BEE2-7B5E4ED44D90}" type="slidenum">
              <a:rPr lang="it-IT" smtClean="0"/>
              <a:pPr/>
              <a:t>‹N›</a:t>
            </a:fld>
            <a:endParaRPr lang="it-IT"/>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8497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169F6959-0A77-40BA-B352-4393337FF71C}" type="datetimeFigureOut">
              <a:rPr lang="it-IT" smtClean="0"/>
              <a:pPr/>
              <a:t>17/10/2019</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99B1ED3E-A5F5-494C-BEE2-7B5E4ED44D90}" type="slidenum">
              <a:rPr lang="it-IT" smtClean="0"/>
              <a:pPr/>
              <a:t>‹N›</a:t>
            </a:fld>
            <a:endParaRPr lang="it-IT"/>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464291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9F6959-0A77-40BA-B352-4393337FF71C}" type="datetimeFigureOut">
              <a:rPr lang="it-IT" smtClean="0"/>
              <a:pPr/>
              <a:t>17/10/2019</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99B1ED3E-A5F5-494C-BEE2-7B5E4ED44D90}" type="slidenum">
              <a:rPr lang="it-IT" smtClean="0"/>
              <a:pPr/>
              <a:t>‹N›</a:t>
            </a:fld>
            <a:endParaRPr lang="it-IT"/>
          </a:p>
        </p:txBody>
      </p:sp>
    </p:spTree>
    <p:extLst>
      <p:ext uri="{BB962C8B-B14F-4D97-AF65-F5344CB8AC3E}">
        <p14:creationId xmlns="" xmlns:p14="http://schemas.microsoft.com/office/powerpoint/2010/main" val="93482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169F6959-0A77-40BA-B352-4393337FF71C}" type="datetimeFigureOut">
              <a:rPr lang="it-IT" smtClean="0"/>
              <a:pPr/>
              <a:t>17/10/2019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9B1ED3E-A5F5-494C-BEE2-7B5E4ED44D90}" type="slidenum">
              <a:rPr lang="it-IT" smtClean="0"/>
              <a:pPr/>
              <a:t>‹N›</a:t>
            </a:fld>
            <a:endParaRPr lang="it-IT"/>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4269931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it-IT"/>
              <a:t>Fare clic per modificare lo stile del titolo dello schema</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169F6959-0A77-40BA-B352-4393337FF71C}" type="datetimeFigureOut">
              <a:rPr lang="it-IT" smtClean="0"/>
              <a:pPr/>
              <a:t>17/10/2019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9B1ED3E-A5F5-494C-BEE2-7B5E4ED44D90}" type="slidenum">
              <a:rPr lang="it-IT" smtClean="0"/>
              <a:pPr/>
              <a:t>‹N›</a:t>
            </a:fld>
            <a:endParaRPr lang="it-IT"/>
          </a:p>
        </p:txBody>
      </p:sp>
    </p:spTree>
    <p:extLst>
      <p:ext uri="{BB962C8B-B14F-4D97-AF65-F5344CB8AC3E}">
        <p14:creationId xmlns="" xmlns:p14="http://schemas.microsoft.com/office/powerpoint/2010/main" val="1072034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69F6959-0A77-40BA-B352-4393337FF71C}" type="datetimeFigureOut">
              <a:rPr lang="it-IT" smtClean="0"/>
              <a:pPr/>
              <a:t>17/10/2019</a:t>
            </a:fld>
            <a:endParaRPr lang="it-IT"/>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it-IT"/>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9B1ED3E-A5F5-494C-BEE2-7B5E4ED44D90}" type="slidenum">
              <a:rPr lang="it-IT" smtClean="0"/>
              <a:pPr/>
              <a:t>‹N›</a:t>
            </a:fld>
            <a:endParaRPr lang="it-IT"/>
          </a:p>
        </p:txBody>
      </p:sp>
    </p:spTree>
    <p:extLst>
      <p:ext uri="{BB962C8B-B14F-4D97-AF65-F5344CB8AC3E}">
        <p14:creationId xmlns="" xmlns:p14="http://schemas.microsoft.com/office/powerpoint/2010/main" val="273170747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spedalesanmartino.it/"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F84E0EB6-5A00-4348-AC2F-66A43C976078}"/>
              </a:ext>
            </a:extLst>
          </p:cNvPr>
          <p:cNvSpPr>
            <a:spLocks noGrp="1"/>
          </p:cNvSpPr>
          <p:nvPr>
            <p:ph type="title"/>
          </p:nvPr>
        </p:nvSpPr>
        <p:spPr>
          <a:xfrm>
            <a:off x="1295402" y="1077217"/>
            <a:ext cx="9601196" cy="1384630"/>
          </a:xfrm>
        </p:spPr>
        <p:txBody>
          <a:bodyPr>
            <a:normAutofit fontScale="90000"/>
          </a:bodyPr>
          <a:lstStyle/>
          <a:p>
            <a:r>
              <a:rPr lang="it-IT" dirty="0"/>
              <a:t/>
            </a:r>
            <a:br>
              <a:rPr lang="it-IT" dirty="0"/>
            </a:br>
            <a:r>
              <a:rPr lang="it-IT" dirty="0"/>
              <a:t/>
            </a:r>
            <a:br>
              <a:rPr lang="it-IT" dirty="0"/>
            </a:br>
            <a:r>
              <a:rPr lang="it-IT" dirty="0"/>
              <a:t/>
            </a:r>
            <a:br>
              <a:rPr lang="it-IT" dirty="0"/>
            </a:br>
            <a:r>
              <a:rPr lang="it-IT" sz="1800" dirty="0"/>
              <a:t/>
            </a:r>
            <a:br>
              <a:rPr lang="it-IT" sz="1800" dirty="0"/>
            </a:br>
            <a:r>
              <a:rPr lang="it-IT" sz="1800" dirty="0"/>
              <a:t/>
            </a:r>
            <a:br>
              <a:rPr lang="it-IT" sz="1800" dirty="0"/>
            </a:br>
            <a:r>
              <a:rPr lang="it-IT" sz="1800" dirty="0"/>
              <a:t/>
            </a:r>
            <a:br>
              <a:rPr lang="it-IT" sz="1800" dirty="0"/>
            </a:br>
            <a:r>
              <a:rPr lang="it-IT" sz="1800" dirty="0"/>
              <a:t/>
            </a:r>
            <a:br>
              <a:rPr lang="it-IT" sz="1800" dirty="0"/>
            </a:br>
            <a:r>
              <a:rPr lang="it-IT" sz="1800" dirty="0"/>
              <a:t/>
            </a:r>
            <a:br>
              <a:rPr lang="it-IT" sz="1800" dirty="0"/>
            </a:br>
            <a:r>
              <a:rPr lang="it-IT" sz="1800" dirty="0"/>
              <a:t/>
            </a:r>
            <a:br>
              <a:rPr lang="it-IT" sz="1800" dirty="0"/>
            </a:br>
            <a:r>
              <a:rPr lang="it-IT" sz="1800" dirty="0"/>
              <a:t/>
            </a:r>
            <a:br>
              <a:rPr lang="it-IT" sz="1800" dirty="0"/>
            </a:br>
            <a:r>
              <a:rPr lang="it-IT" sz="1800" dirty="0"/>
              <a:t/>
            </a:r>
            <a:br>
              <a:rPr lang="it-IT" sz="1800" dirty="0"/>
            </a:br>
            <a:r>
              <a:rPr lang="it-IT" sz="1800" dirty="0"/>
              <a:t/>
            </a:r>
            <a:br>
              <a:rPr lang="it-IT" sz="1800" dirty="0"/>
            </a:br>
            <a:r>
              <a:rPr lang="it-IT" sz="1800" dirty="0"/>
              <a:t/>
            </a:r>
            <a:br>
              <a:rPr lang="it-IT" sz="1800" dirty="0"/>
            </a:br>
            <a:r>
              <a:rPr lang="it-IT" sz="1800" dirty="0"/>
              <a:t/>
            </a:r>
            <a:br>
              <a:rPr lang="it-IT" sz="1800" dirty="0"/>
            </a:br>
            <a:r>
              <a:rPr lang="it-IT" sz="2200" dirty="0"/>
              <a:t>P</a:t>
            </a:r>
            <a:r>
              <a:rPr lang="it-IT" sz="2200" b="1" dirty="0"/>
              <a:t>ercorso formativo all'Amministrazione di Sostegno</a:t>
            </a:r>
            <a:br>
              <a:rPr lang="it-IT" sz="2200" b="1" dirty="0"/>
            </a:br>
            <a:r>
              <a:rPr lang="it-IT" sz="2200" b="1" dirty="0"/>
              <a:t>nell'ambito dell'avvio della sperimentazione dell'Elenco Regionale </a:t>
            </a:r>
            <a:r>
              <a:rPr lang="it-IT" sz="2200" b="1" dirty="0" err="1"/>
              <a:t>AdS</a:t>
            </a:r>
            <a:r>
              <a:rPr lang="it-IT" sz="2200" b="1" dirty="0"/>
              <a:t> </a:t>
            </a:r>
            <a:r>
              <a:rPr lang="it-IT" sz="2200" dirty="0"/>
              <a:t/>
            </a:r>
            <a:br>
              <a:rPr lang="it-IT" sz="2200" dirty="0"/>
            </a:br>
            <a:r>
              <a:rPr lang="it-IT" sz="2200" dirty="0"/>
              <a:t>Sala di Rappresentanza "Liguri nel Mondo" - via Fieschi, 15 – Genova</a:t>
            </a:r>
            <a:br>
              <a:rPr lang="it-IT" sz="2200" dirty="0"/>
            </a:br>
            <a:r>
              <a:rPr lang="it-IT" sz="2200" dirty="0"/>
              <a:t>16 Ottobre 2019</a:t>
            </a:r>
            <a:br>
              <a:rPr lang="it-IT" sz="2200" dirty="0"/>
            </a:br>
            <a:r>
              <a:rPr lang="it-IT" sz="1400" dirty="0"/>
              <a:t/>
            </a:r>
            <a:br>
              <a:rPr lang="it-IT" sz="1400" dirty="0"/>
            </a:br>
            <a:r>
              <a:rPr lang="it-IT" sz="3600" i="1" dirty="0"/>
              <a:t>Aspetti operativi e bisogni nelle fasi di ricovero in strutture ospedaliere e nelle dimissioni protette.</a:t>
            </a:r>
            <a:br>
              <a:rPr lang="it-IT" sz="3600" i="1" dirty="0"/>
            </a:br>
            <a:r>
              <a:rPr lang="it-IT" sz="3600" i="1" dirty="0"/>
              <a:t/>
            </a:r>
            <a:br>
              <a:rPr lang="it-IT" sz="3600" i="1" dirty="0"/>
            </a:br>
            <a:r>
              <a:rPr lang="it-IT" sz="3600" i="1" dirty="0"/>
              <a:t>									</a:t>
            </a:r>
            <a:r>
              <a:rPr lang="it-IT" sz="2700" b="1" i="1" dirty="0"/>
              <a:t>Dott.ssa Marica </a:t>
            </a:r>
            <a:r>
              <a:rPr lang="it-IT" sz="2700" b="1" i="1" dirty="0" err="1"/>
              <a:t>Barosso</a:t>
            </a:r>
            <a:r>
              <a:rPr lang="it-IT" sz="2700" i="1" dirty="0"/>
              <a:t/>
            </a:r>
            <a:br>
              <a:rPr lang="it-IT" sz="2700" i="1" dirty="0"/>
            </a:br>
            <a:r>
              <a:rPr lang="it-IT" sz="2700" i="1" dirty="0"/>
              <a:t>									</a:t>
            </a:r>
            <a:r>
              <a:rPr lang="it-IT" sz="2200" dirty="0"/>
              <a:t>Assistente Sanitaria</a:t>
            </a:r>
            <a:r>
              <a:rPr lang="it-IT" sz="2700" dirty="0"/>
              <a:t/>
            </a:r>
            <a:br>
              <a:rPr lang="it-IT" sz="2700" dirty="0"/>
            </a:br>
            <a:r>
              <a:rPr lang="it-IT" sz="2700" dirty="0"/>
              <a:t>											</a:t>
            </a:r>
            <a:br>
              <a:rPr lang="it-IT" sz="2700" dirty="0"/>
            </a:br>
            <a:r>
              <a:rPr lang="it-IT" sz="2700" dirty="0"/>
              <a:t>									</a:t>
            </a:r>
            <a:r>
              <a:rPr lang="it-IT" sz="2700" b="1" i="1" dirty="0"/>
              <a:t>Maria Silvia Cossu</a:t>
            </a:r>
            <a:r>
              <a:rPr lang="it-IT" sz="2700" dirty="0"/>
              <a:t/>
            </a:r>
            <a:br>
              <a:rPr lang="it-IT" sz="2700" dirty="0"/>
            </a:br>
            <a:r>
              <a:rPr lang="it-IT" sz="2700" dirty="0"/>
              <a:t>									</a:t>
            </a:r>
            <a:r>
              <a:rPr lang="it-IT" sz="2200" dirty="0" smtClean="0"/>
              <a:t>Coordinatore Servizio </a:t>
            </a:r>
            <a:r>
              <a:rPr lang="it-IT" sz="2200" dirty="0"/>
              <a:t>Assistenti Sanitari e Sociali 									</a:t>
            </a:r>
            <a:r>
              <a:rPr lang="it-IT" sz="2200" b="1" dirty="0"/>
              <a:t>Policlinico San Martino</a:t>
            </a:r>
            <a:r>
              <a:rPr lang="it-IT" sz="2200" dirty="0"/>
              <a:t/>
            </a:r>
            <a:br>
              <a:rPr lang="it-IT" sz="2200" dirty="0"/>
            </a:br>
            <a:r>
              <a:rPr lang="it-IT" sz="2200" dirty="0"/>
              <a:t/>
            </a:r>
            <a:br>
              <a:rPr lang="it-IT" sz="2200" dirty="0"/>
            </a:br>
            <a:endParaRPr lang="it-IT" sz="2200" dirty="0"/>
          </a:p>
        </p:txBody>
      </p:sp>
      <p:sp>
        <p:nvSpPr>
          <p:cNvPr id="3" name="Segnaposto contenuto 2">
            <a:extLst>
              <a:ext uri="{FF2B5EF4-FFF2-40B4-BE49-F238E27FC236}">
                <a16:creationId xmlns="" xmlns:a16="http://schemas.microsoft.com/office/drawing/2014/main" id="{11538D4C-7994-49E6-8E7C-9901F5E4CD0C}"/>
              </a:ext>
            </a:extLst>
          </p:cNvPr>
          <p:cNvSpPr>
            <a:spLocks noGrp="1"/>
          </p:cNvSpPr>
          <p:nvPr>
            <p:ph idx="1"/>
          </p:nvPr>
        </p:nvSpPr>
        <p:spPr>
          <a:xfrm>
            <a:off x="-4973490" y="6967012"/>
            <a:ext cx="6937821" cy="2109523"/>
          </a:xfrm>
        </p:spPr>
        <p:txBody>
          <a:bodyPr>
            <a:normAutofit fontScale="92500" lnSpcReduction="20000"/>
          </a:bodyPr>
          <a:lstStyle/>
          <a:p>
            <a:pPr marL="0" indent="0">
              <a:buNone/>
            </a:pPr>
            <a:endParaRPr lang="it-IT" dirty="0"/>
          </a:p>
          <a:p>
            <a:pPr marL="0" indent="0">
              <a:buNone/>
            </a:pPr>
            <a:endParaRPr lang="it-IT" dirty="0"/>
          </a:p>
          <a:p>
            <a:pPr marL="0" indent="0">
              <a:buNone/>
            </a:pPr>
            <a:endParaRPr lang="it-IT" dirty="0"/>
          </a:p>
          <a:p>
            <a:pPr marL="0" indent="0">
              <a:buNone/>
            </a:pPr>
            <a:endParaRPr lang="it-IT" dirty="0"/>
          </a:p>
          <a:p>
            <a:pPr marL="0" indent="0">
              <a:buNone/>
            </a:pPr>
            <a:r>
              <a:rPr lang="it-IT" dirty="0"/>
              <a:t>													</a:t>
            </a:r>
            <a:endParaRPr lang="it-IT" sz="2000" dirty="0"/>
          </a:p>
        </p:txBody>
      </p:sp>
      <p:pic>
        <p:nvPicPr>
          <p:cNvPr id="1033" name="Picture 9" descr="logo Ospedale San Martino">
            <a:hlinkClick r:id="rId3"/>
            <a:extLst>
              <a:ext uri="{FF2B5EF4-FFF2-40B4-BE49-F238E27FC236}">
                <a16:creationId xmlns="" xmlns:a16="http://schemas.microsoft.com/office/drawing/2014/main" id="{6D4526E2-BE88-47EA-AA8B-00C3BDF3FDC9}"/>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494692" y="4396154"/>
            <a:ext cx="2883877" cy="100232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99053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8171D19B-3FA3-421B-A80E-70A3AFF28D95}"/>
              </a:ext>
            </a:extLst>
          </p:cNvPr>
          <p:cNvSpPr>
            <a:spLocks noGrp="1"/>
          </p:cNvSpPr>
          <p:nvPr>
            <p:ph type="title"/>
          </p:nvPr>
        </p:nvSpPr>
        <p:spPr/>
        <p:txBody>
          <a:bodyPr/>
          <a:lstStyle/>
          <a:p>
            <a:r>
              <a:rPr lang="it-IT" dirty="0">
                <a:latin typeface="Calibri" panose="020F0502020204030204" pitchFamily="34" charset="0"/>
                <a:cs typeface="Calibri" panose="020F0502020204030204" pitchFamily="34" charset="0"/>
              </a:rPr>
              <a:t>Il consenso </a:t>
            </a:r>
          </a:p>
        </p:txBody>
      </p:sp>
      <p:sp>
        <p:nvSpPr>
          <p:cNvPr id="3" name="Segnaposto contenuto 2">
            <a:extLst>
              <a:ext uri="{FF2B5EF4-FFF2-40B4-BE49-F238E27FC236}">
                <a16:creationId xmlns="" xmlns:a16="http://schemas.microsoft.com/office/drawing/2014/main" id="{655B3CB1-21B4-4662-AA65-8AFA4926C420}"/>
              </a:ext>
            </a:extLst>
          </p:cNvPr>
          <p:cNvSpPr>
            <a:spLocks noGrp="1"/>
          </p:cNvSpPr>
          <p:nvPr>
            <p:ph idx="1"/>
          </p:nvPr>
        </p:nvSpPr>
        <p:spPr/>
        <p:txBody>
          <a:bodyPr/>
          <a:lstStyle/>
          <a:p>
            <a:pPr marL="0" indent="0" algn="just">
              <a:buNone/>
            </a:pPr>
            <a:r>
              <a:rPr lang="it-IT" dirty="0">
                <a:latin typeface="Calibri" panose="020F0502020204030204" pitchFamily="34" charset="0"/>
                <a:cs typeface="Calibri" panose="020F0502020204030204" pitchFamily="34" charset="0"/>
              </a:rPr>
              <a:t>Il Sig. A.B. accetta l’avvio del ricorso per la nomina di Amministratore di Sostegno a partenza dall’Ospedale. In questo caso, infatti, il paziente non è autosufficiente a causa delle condizioni di salute ed i suoi familiari hanno dichiarato di non essere più disposti ad assisterlo.   </a:t>
            </a:r>
          </a:p>
        </p:txBody>
      </p:sp>
    </p:spTree>
    <p:extLst>
      <p:ext uri="{BB962C8B-B14F-4D97-AF65-F5344CB8AC3E}">
        <p14:creationId xmlns="" xmlns:p14="http://schemas.microsoft.com/office/powerpoint/2010/main" val="1791631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5F73CCA1-E4BB-469F-BD0C-E861BD1A6603}"/>
              </a:ext>
            </a:extLst>
          </p:cNvPr>
          <p:cNvSpPr>
            <a:spLocks noGrp="1"/>
          </p:cNvSpPr>
          <p:nvPr>
            <p:ph type="title"/>
          </p:nvPr>
        </p:nvSpPr>
        <p:spPr/>
        <p:txBody>
          <a:bodyPr>
            <a:normAutofit fontScale="90000"/>
          </a:bodyPr>
          <a:lstStyle/>
          <a:p>
            <a:r>
              <a:rPr lang="it-IT" dirty="0">
                <a:latin typeface="Calibri" panose="020F0502020204030204" pitchFamily="34" charset="0"/>
                <a:cs typeface="Calibri" panose="020F0502020204030204" pitchFamily="34" charset="0"/>
              </a:rPr>
              <a:t>Nomina dell’</a:t>
            </a:r>
            <a:r>
              <a:rPr lang="it-IT" dirty="0" err="1">
                <a:latin typeface="Calibri" panose="020F0502020204030204" pitchFamily="34" charset="0"/>
                <a:cs typeface="Calibri" panose="020F0502020204030204" pitchFamily="34" charset="0"/>
              </a:rPr>
              <a:t>AdS</a:t>
            </a:r>
            <a:r>
              <a:rPr lang="it-IT" dirty="0">
                <a:latin typeface="Calibri" panose="020F0502020204030204" pitchFamily="34" charset="0"/>
                <a:cs typeface="Calibri" panose="020F0502020204030204" pitchFamily="34" charset="0"/>
              </a:rPr>
              <a:t> e provvedimenti successivi</a:t>
            </a:r>
          </a:p>
        </p:txBody>
      </p:sp>
      <p:sp>
        <p:nvSpPr>
          <p:cNvPr id="3" name="Segnaposto contenuto 2">
            <a:extLst>
              <a:ext uri="{FF2B5EF4-FFF2-40B4-BE49-F238E27FC236}">
                <a16:creationId xmlns="" xmlns:a16="http://schemas.microsoft.com/office/drawing/2014/main" id="{55CE57D0-DF5D-4AE2-9DC3-6D7F46A3694A}"/>
              </a:ext>
            </a:extLst>
          </p:cNvPr>
          <p:cNvSpPr>
            <a:spLocks noGrp="1"/>
          </p:cNvSpPr>
          <p:nvPr>
            <p:ph idx="1"/>
          </p:nvPr>
        </p:nvSpPr>
        <p:spPr/>
        <p:txBody>
          <a:bodyPr>
            <a:normAutofit/>
          </a:bodyPr>
          <a:lstStyle/>
          <a:p>
            <a:pPr marL="0" indent="0" algn="just">
              <a:buNone/>
            </a:pPr>
            <a:r>
              <a:rPr lang="it-IT" dirty="0">
                <a:latin typeface="Calibri" panose="020F0502020204030204" pitchFamily="34" charset="0"/>
                <a:cs typeface="Calibri" panose="020F0502020204030204" pitchFamily="34" charset="0"/>
              </a:rPr>
              <a:t>A questo punto si prepara il ricorso allegando una nostra relazione socio-sanitaria ed una consulenza medico-legale. Il percorso individuato per la dimissione è stato quello di chiedere un inserimento nel reparto di Cure Intermedie in attesa dell’ingresso in RSA post-acuto, per il quale è stata richiesta la valutazione geriatrica</a:t>
            </a:r>
            <a:r>
              <a:rPr lang="it-IT" dirty="0">
                <a:solidFill>
                  <a:schemeClr val="tx1"/>
                </a:solidFill>
                <a:latin typeface="Calibri" panose="020F0502020204030204" pitchFamily="34" charset="0"/>
                <a:cs typeface="Calibri" panose="020F0502020204030204" pitchFamily="34" charset="0"/>
              </a:rPr>
              <a:t>. </a:t>
            </a:r>
            <a:endParaRPr lang="it-IT" dirty="0">
              <a:solidFill>
                <a:schemeClr val="tx1"/>
              </a:solidFill>
            </a:endParaRPr>
          </a:p>
          <a:p>
            <a:pPr marL="0" indent="0" algn="just">
              <a:buNone/>
            </a:pPr>
            <a:r>
              <a:rPr lang="it-IT" dirty="0">
                <a:solidFill>
                  <a:schemeClr val="tx1"/>
                </a:solidFill>
                <a:latin typeface="Calibri" panose="020F0502020204030204" pitchFamily="34" charset="0"/>
                <a:cs typeface="Calibri" panose="020F0502020204030204" pitchFamily="34" charset="0"/>
              </a:rPr>
              <a:t>Successivamente ha avuto luogo un colloquio congiunto con il paziente e l’</a:t>
            </a:r>
            <a:r>
              <a:rPr lang="it-IT" dirty="0" err="1">
                <a:solidFill>
                  <a:schemeClr val="tx1"/>
                </a:solidFill>
                <a:latin typeface="Calibri" panose="020F0502020204030204" pitchFamily="34" charset="0"/>
                <a:cs typeface="Calibri" panose="020F0502020204030204" pitchFamily="34" charset="0"/>
              </a:rPr>
              <a:t>AdS</a:t>
            </a:r>
            <a:r>
              <a:rPr lang="it-IT" dirty="0">
                <a:solidFill>
                  <a:schemeClr val="tx1"/>
                </a:solidFill>
                <a:latin typeface="Calibri" panose="020F0502020204030204" pitchFamily="34" charset="0"/>
                <a:cs typeface="Calibri" panose="020F0502020204030204" pitchFamily="34" charset="0"/>
              </a:rPr>
              <a:t> che era stato nominato e che è venuto a conoscerlo in ospedale. </a:t>
            </a:r>
            <a:endParaRPr lang="it-IT" dirty="0">
              <a:solidFill>
                <a:schemeClr val="tx1"/>
              </a:solidFill>
            </a:endParaRPr>
          </a:p>
        </p:txBody>
      </p:sp>
      <p:pic>
        <p:nvPicPr>
          <p:cNvPr id="4" name="Immagine 3">
            <a:extLst>
              <a:ext uri="{FF2B5EF4-FFF2-40B4-BE49-F238E27FC236}">
                <a16:creationId xmlns="" xmlns:a16="http://schemas.microsoft.com/office/drawing/2014/main" id="{21DDD51C-E670-4B7B-85AA-ED062B0733B8}"/>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981092" y="5310554"/>
            <a:ext cx="3915504" cy="1072661"/>
          </a:xfrm>
          <a:prstGeom prst="rect">
            <a:avLst/>
          </a:prstGeom>
        </p:spPr>
      </p:pic>
    </p:spTree>
    <p:extLst>
      <p:ext uri="{BB962C8B-B14F-4D97-AF65-F5344CB8AC3E}">
        <p14:creationId xmlns="" xmlns:p14="http://schemas.microsoft.com/office/powerpoint/2010/main" val="853399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FDA2AEFA-5ACF-4D48-967B-E196A163D38B}"/>
              </a:ext>
            </a:extLst>
          </p:cNvPr>
          <p:cNvSpPr>
            <a:spLocks noGrp="1"/>
          </p:cNvSpPr>
          <p:nvPr>
            <p:ph type="title"/>
          </p:nvPr>
        </p:nvSpPr>
        <p:spPr/>
        <p:txBody>
          <a:bodyPr/>
          <a:lstStyle/>
          <a:p>
            <a:r>
              <a:rPr lang="it-IT" dirty="0">
                <a:latin typeface="Calibri" panose="020F0502020204030204" pitchFamily="34" charset="0"/>
                <a:cs typeface="Calibri" panose="020F0502020204030204" pitchFamily="34" charset="0"/>
              </a:rPr>
              <a:t>Che cosa ha funzionato?</a:t>
            </a:r>
          </a:p>
        </p:txBody>
      </p:sp>
      <p:sp>
        <p:nvSpPr>
          <p:cNvPr id="3" name="Segnaposto contenuto 2">
            <a:extLst>
              <a:ext uri="{FF2B5EF4-FFF2-40B4-BE49-F238E27FC236}">
                <a16:creationId xmlns="" xmlns:a16="http://schemas.microsoft.com/office/drawing/2014/main" id="{B06B9267-5273-46CA-8FF3-B1F96F2F6439}"/>
              </a:ext>
            </a:extLst>
          </p:cNvPr>
          <p:cNvSpPr>
            <a:spLocks noGrp="1"/>
          </p:cNvSpPr>
          <p:nvPr>
            <p:ph idx="1"/>
          </p:nvPr>
        </p:nvSpPr>
        <p:spPr/>
        <p:txBody>
          <a:bodyPr>
            <a:normAutofit/>
          </a:bodyPr>
          <a:lstStyle/>
          <a:p>
            <a:pPr marL="0" indent="0" algn="just">
              <a:buNone/>
            </a:pPr>
            <a:r>
              <a:rPr lang="it-IT" i="1" u="sng" dirty="0">
                <a:latin typeface="Calibri" panose="020F0502020204030204" pitchFamily="34" charset="0"/>
                <a:cs typeface="Calibri" panose="020F0502020204030204" pitchFamily="34" charset="0"/>
              </a:rPr>
              <a:t>Aspetto relazionale</a:t>
            </a:r>
            <a:r>
              <a:rPr lang="it-IT" dirty="0">
                <a:latin typeface="Calibri" panose="020F0502020204030204" pitchFamily="34" charset="0"/>
                <a:cs typeface="Calibri" panose="020F0502020204030204" pitchFamily="34" charset="0"/>
              </a:rPr>
              <a:t>: Cercare di stabilire una relazione rispettosa e sincera con il paziente, mediando tra le sue necessità e quelle dell’istituzione che è preposta alla sua tutela. </a:t>
            </a:r>
          </a:p>
          <a:p>
            <a:pPr marL="0" indent="0" algn="just">
              <a:buNone/>
            </a:pPr>
            <a:r>
              <a:rPr lang="it-IT" i="1" u="sng" dirty="0">
                <a:latin typeface="Calibri" panose="020F0502020204030204" pitchFamily="34" charset="0"/>
                <a:cs typeface="Calibri" panose="020F0502020204030204" pitchFamily="34" charset="0"/>
              </a:rPr>
              <a:t>Il lavoro di rete</a:t>
            </a:r>
            <a:r>
              <a:rPr lang="it-IT" dirty="0">
                <a:latin typeface="Calibri" panose="020F0502020204030204" pitchFamily="34" charset="0"/>
                <a:cs typeface="Calibri" panose="020F0502020204030204" pitchFamily="34" charset="0"/>
              </a:rPr>
              <a:t>: la collaborazione con l’ATS e l’</a:t>
            </a:r>
            <a:r>
              <a:rPr lang="it-IT" dirty="0" err="1">
                <a:latin typeface="Calibri" panose="020F0502020204030204" pitchFamily="34" charset="0"/>
                <a:cs typeface="Calibri" panose="020F0502020204030204" pitchFamily="34" charset="0"/>
              </a:rPr>
              <a:t>AdS</a:t>
            </a:r>
            <a:r>
              <a:rPr lang="it-IT" dirty="0">
                <a:latin typeface="Calibri" panose="020F0502020204030204" pitchFamily="34" charset="0"/>
                <a:cs typeface="Calibri" panose="020F0502020204030204" pitchFamily="34" charset="0"/>
              </a:rPr>
              <a:t> nominato è stata pronta ed efficace. </a:t>
            </a:r>
          </a:p>
          <a:p>
            <a:pPr marL="0" indent="0" algn="just">
              <a:buNone/>
            </a:pPr>
            <a:r>
              <a:rPr lang="it-IT" dirty="0">
                <a:latin typeface="Calibri" panose="020F0502020204030204" pitchFamily="34" charset="0"/>
                <a:cs typeface="Calibri" panose="020F0502020204030204" pitchFamily="34" charset="0"/>
              </a:rPr>
              <a:t>Probabilmente, in questo caso come in altri, la disponibilità ad essere aiutato è stata una conseguenza dell’aggravamento delle condizioni cliniche, che hanno portato alla consapevolezza di aver bisogno di assistenza. </a:t>
            </a:r>
          </a:p>
        </p:txBody>
      </p:sp>
      <p:pic>
        <p:nvPicPr>
          <p:cNvPr id="4" name="Segnaposto contenuto 3">
            <a:extLst>
              <a:ext uri="{FF2B5EF4-FFF2-40B4-BE49-F238E27FC236}">
                <a16:creationId xmlns="" xmlns:a16="http://schemas.microsoft.com/office/drawing/2014/main" id="{5BB71AF5-F5AC-44D2-BF9D-59D4CF65636D}"/>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9917723" y="5486401"/>
            <a:ext cx="978874" cy="861646"/>
          </a:xfrm>
          <a:prstGeom prst="rect">
            <a:avLst/>
          </a:prstGeom>
        </p:spPr>
      </p:pic>
    </p:spTree>
    <p:extLst>
      <p:ext uri="{BB962C8B-B14F-4D97-AF65-F5344CB8AC3E}">
        <p14:creationId xmlns="" xmlns:p14="http://schemas.microsoft.com/office/powerpoint/2010/main" val="979211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64B42802-5D14-4B53-B173-AB918FB89C45}"/>
              </a:ext>
            </a:extLst>
          </p:cNvPr>
          <p:cNvSpPr>
            <a:spLocks noGrp="1"/>
          </p:cNvSpPr>
          <p:nvPr>
            <p:ph type="title"/>
          </p:nvPr>
        </p:nvSpPr>
        <p:spPr/>
        <p:txBody>
          <a:bodyPr/>
          <a:lstStyle/>
          <a:p>
            <a:r>
              <a:rPr lang="it-IT" dirty="0">
                <a:latin typeface="Calibri" panose="020F0502020204030204" pitchFamily="34" charset="0"/>
                <a:cs typeface="Calibri" panose="020F0502020204030204" pitchFamily="34" charset="0"/>
              </a:rPr>
              <a:t>Criticità</a:t>
            </a:r>
          </a:p>
        </p:txBody>
      </p:sp>
      <p:sp>
        <p:nvSpPr>
          <p:cNvPr id="3" name="Segnaposto contenuto 2">
            <a:extLst>
              <a:ext uri="{FF2B5EF4-FFF2-40B4-BE49-F238E27FC236}">
                <a16:creationId xmlns="" xmlns:a16="http://schemas.microsoft.com/office/drawing/2014/main" id="{CD64A7AC-E36E-45DB-B120-AA591BB84347}"/>
              </a:ext>
            </a:extLst>
          </p:cNvPr>
          <p:cNvSpPr>
            <a:spLocks noGrp="1"/>
          </p:cNvSpPr>
          <p:nvPr>
            <p:ph idx="1"/>
          </p:nvPr>
        </p:nvSpPr>
        <p:spPr/>
        <p:txBody>
          <a:bodyPr>
            <a:normAutofit fontScale="92500"/>
          </a:bodyPr>
          <a:lstStyle/>
          <a:p>
            <a:pPr marL="0" indent="0" algn="just">
              <a:buNone/>
            </a:pPr>
            <a:r>
              <a:rPr lang="it-IT" u="sng" dirty="0">
                <a:latin typeface="Calibri" panose="020F0502020204030204" pitchFamily="34" charset="0"/>
                <a:cs typeface="Calibri" panose="020F0502020204030204" pitchFamily="34" charset="0"/>
              </a:rPr>
              <a:t>Attendere il ‘momento giusto’:</a:t>
            </a:r>
            <a:r>
              <a:rPr lang="it-IT" dirty="0">
                <a:latin typeface="Calibri" panose="020F0502020204030204" pitchFamily="34" charset="0"/>
                <a:cs typeface="Calibri" panose="020F0502020204030204" pitchFamily="34" charset="0"/>
              </a:rPr>
              <a:t> nel caso appena esposto ci si è trovati ad attuare delle procedure che erano già state proposte al paziente ma erano state rifiutate. Spesso, quando in ospedale si assiste al peggioramento delle condizioni cliniche, arriva anche ‘</a:t>
            </a:r>
            <a:r>
              <a:rPr lang="it-IT" i="1" dirty="0">
                <a:latin typeface="Calibri" panose="020F0502020204030204" pitchFamily="34" charset="0"/>
                <a:cs typeface="Calibri" panose="020F0502020204030204" pitchFamily="34" charset="0"/>
              </a:rPr>
              <a:t>il momento giusto</a:t>
            </a:r>
            <a:r>
              <a:rPr lang="it-IT" dirty="0">
                <a:latin typeface="Calibri" panose="020F0502020204030204" pitchFamily="34" charset="0"/>
                <a:cs typeface="Calibri" panose="020F0502020204030204" pitchFamily="34" charset="0"/>
              </a:rPr>
              <a:t>’, ossia quello in cui ci si rende conto di aver bisogno di aiuto. </a:t>
            </a:r>
          </a:p>
          <a:p>
            <a:pPr marL="0" indent="0" algn="just">
              <a:buNone/>
            </a:pPr>
            <a:r>
              <a:rPr lang="it-IT" dirty="0">
                <a:latin typeface="Calibri" panose="020F0502020204030204" pitchFamily="34" charset="0"/>
                <a:cs typeface="Calibri" panose="020F0502020204030204" pitchFamily="34" charset="0"/>
              </a:rPr>
              <a:t>La difficoltà, per noi operatori, è data dalla necessità di far convergere il più possibile i tempi per le scelte, l’attivazione delle procedure e la collocazione del paziente nel setting individuato, tenendo presente il rischio dell’aumento dei tempi di degenza (in questo caso clinico è stata di 1 mese e mezzo).  </a:t>
            </a:r>
            <a:endParaRPr lang="it-IT" dirty="0"/>
          </a:p>
        </p:txBody>
      </p:sp>
    </p:spTree>
    <p:extLst>
      <p:ext uri="{BB962C8B-B14F-4D97-AF65-F5344CB8AC3E}">
        <p14:creationId xmlns="" xmlns:p14="http://schemas.microsoft.com/office/powerpoint/2010/main" val="1493295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9E73A67F-2121-4447-AA94-047A469880E2}"/>
              </a:ext>
            </a:extLst>
          </p:cNvPr>
          <p:cNvSpPr>
            <a:spLocks noGrp="1"/>
          </p:cNvSpPr>
          <p:nvPr>
            <p:ph type="title"/>
          </p:nvPr>
        </p:nvSpPr>
        <p:spPr/>
        <p:txBody>
          <a:bodyPr>
            <a:normAutofit fontScale="90000"/>
          </a:bodyPr>
          <a:lstStyle/>
          <a:p>
            <a:r>
              <a:rPr lang="it-IT" dirty="0"/>
              <a:t>Situazioni tipo nelle quali richiediamo la nomina di </a:t>
            </a:r>
            <a:r>
              <a:rPr lang="it-IT" dirty="0" err="1"/>
              <a:t>AdS</a:t>
            </a:r>
            <a:r>
              <a:rPr lang="it-IT" dirty="0"/>
              <a:t> dall’Ospedale</a:t>
            </a:r>
          </a:p>
        </p:txBody>
      </p:sp>
      <p:sp>
        <p:nvSpPr>
          <p:cNvPr id="3" name="Segnaposto contenuto 2">
            <a:extLst>
              <a:ext uri="{FF2B5EF4-FFF2-40B4-BE49-F238E27FC236}">
                <a16:creationId xmlns="" xmlns:a16="http://schemas.microsoft.com/office/drawing/2014/main" id="{D86FA2E5-4887-4FAD-A717-0B5C82E7D840}"/>
              </a:ext>
            </a:extLst>
          </p:cNvPr>
          <p:cNvSpPr>
            <a:spLocks noGrp="1"/>
          </p:cNvSpPr>
          <p:nvPr>
            <p:ph idx="1"/>
          </p:nvPr>
        </p:nvSpPr>
        <p:spPr/>
        <p:txBody>
          <a:bodyPr/>
          <a:lstStyle/>
          <a:p>
            <a:pPr marL="0" indent="0">
              <a:buNone/>
            </a:pPr>
            <a:r>
              <a:rPr lang="it-IT" b="1" i="1" dirty="0">
                <a:latin typeface="Calibri" panose="020F0502020204030204" pitchFamily="34" charset="0"/>
                <a:cs typeface="Calibri" panose="020F0502020204030204" pitchFamily="34" charset="0"/>
              </a:rPr>
              <a:t>Situazione di fragilità che si è venuta a scompensare con un decesso improvviso di un familiare</a:t>
            </a:r>
            <a:r>
              <a:rPr lang="it-IT" dirty="0">
                <a:latin typeface="Calibri" panose="020F0502020204030204" pitchFamily="34" charset="0"/>
                <a:cs typeface="Calibri" panose="020F0502020204030204" pitchFamily="34" charset="0"/>
              </a:rPr>
              <a:t>: Il Sig. B.C. viene ricoverato in SPDC in seguito a disturbi comportamentali insorti dopo il recente decesso della moglie.  Il contesto familiare risulta inadeguato a sostenere il paziente, il quale, insieme alla moglie, si era progressivamente isolato dai contatti sociali. Questo caso ha portato ad un lavoro di rete con più servizi: il Comune, i servizi ASL per l’inserimento in RSA e per un sopralluogo nell’abitazione, il CSM.</a:t>
            </a:r>
          </a:p>
          <a:p>
            <a:endParaRPr lang="it-IT" dirty="0">
              <a:latin typeface="Calibri" panose="020F0502020204030204" pitchFamily="34" charset="0"/>
              <a:cs typeface="Calibri" panose="020F0502020204030204" pitchFamily="34" charset="0"/>
            </a:endParaRPr>
          </a:p>
          <a:p>
            <a:endParaRPr lang="it-IT" dirty="0"/>
          </a:p>
        </p:txBody>
      </p:sp>
    </p:spTree>
    <p:extLst>
      <p:ext uri="{BB962C8B-B14F-4D97-AF65-F5344CB8AC3E}">
        <p14:creationId xmlns="" xmlns:p14="http://schemas.microsoft.com/office/powerpoint/2010/main" val="1020023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53D332B1-9D1E-464A-8284-66C1804EC181}"/>
              </a:ext>
            </a:extLst>
          </p:cNvPr>
          <p:cNvSpPr>
            <a:spLocks noGrp="1"/>
          </p:cNvSpPr>
          <p:nvPr>
            <p:ph type="title"/>
          </p:nvPr>
        </p:nvSpPr>
        <p:spPr/>
        <p:txBody>
          <a:bodyPr>
            <a:normAutofit fontScale="90000"/>
          </a:bodyPr>
          <a:lstStyle/>
          <a:p>
            <a:r>
              <a:rPr lang="it-IT" dirty="0">
                <a:latin typeface="Calibri" panose="020F0502020204030204" pitchFamily="34" charset="0"/>
                <a:cs typeface="Calibri" panose="020F0502020204030204" pitchFamily="34" charset="0"/>
              </a:rPr>
              <a:t>Situazioni tipo nelle quali richiediamo la nomina di </a:t>
            </a:r>
            <a:r>
              <a:rPr lang="it-IT" dirty="0" err="1">
                <a:latin typeface="Calibri" panose="020F0502020204030204" pitchFamily="34" charset="0"/>
                <a:cs typeface="Calibri" panose="020F0502020204030204" pitchFamily="34" charset="0"/>
              </a:rPr>
              <a:t>AdS</a:t>
            </a:r>
            <a:r>
              <a:rPr lang="it-IT" dirty="0">
                <a:latin typeface="Calibri" panose="020F0502020204030204" pitchFamily="34" charset="0"/>
                <a:cs typeface="Calibri" panose="020F0502020204030204" pitchFamily="34" charset="0"/>
              </a:rPr>
              <a:t> dall’Ospedale</a:t>
            </a:r>
          </a:p>
        </p:txBody>
      </p:sp>
      <p:sp>
        <p:nvSpPr>
          <p:cNvPr id="3" name="Segnaposto contenuto 2">
            <a:extLst>
              <a:ext uri="{FF2B5EF4-FFF2-40B4-BE49-F238E27FC236}">
                <a16:creationId xmlns="" xmlns:a16="http://schemas.microsoft.com/office/drawing/2014/main" id="{FD9A8476-A8B4-4E8A-84D9-C5EE1248D3A7}"/>
              </a:ext>
            </a:extLst>
          </p:cNvPr>
          <p:cNvSpPr>
            <a:spLocks noGrp="1"/>
          </p:cNvSpPr>
          <p:nvPr>
            <p:ph idx="1"/>
          </p:nvPr>
        </p:nvSpPr>
        <p:spPr/>
        <p:txBody>
          <a:bodyPr/>
          <a:lstStyle/>
          <a:p>
            <a:pPr marL="0" indent="0">
              <a:buNone/>
            </a:pPr>
            <a:r>
              <a:rPr lang="it-IT" b="1" i="1" dirty="0">
                <a:latin typeface="Calibri" panose="020F0502020204030204" pitchFamily="34" charset="0"/>
                <a:cs typeface="Calibri" panose="020F0502020204030204" pitchFamily="34" charset="0"/>
              </a:rPr>
              <a:t>Paziente giovane, seguito dal </a:t>
            </a:r>
            <a:r>
              <a:rPr lang="it-IT" b="1" i="1" dirty="0" err="1">
                <a:latin typeface="Calibri" panose="020F0502020204030204" pitchFamily="34" charset="0"/>
                <a:cs typeface="Calibri" panose="020F0502020204030204" pitchFamily="34" charset="0"/>
              </a:rPr>
              <a:t>Ser.T</a:t>
            </a:r>
            <a:r>
              <a:rPr lang="it-IT" b="1" dirty="0">
                <a:latin typeface="Calibri" panose="020F0502020204030204" pitchFamily="34" charset="0"/>
                <a:cs typeface="Calibri" panose="020F0502020204030204" pitchFamily="34" charset="0"/>
              </a:rPr>
              <a:t> , </a:t>
            </a:r>
            <a:r>
              <a:rPr lang="it-IT" dirty="0">
                <a:latin typeface="Calibri" panose="020F0502020204030204" pitchFamily="34" charset="0"/>
                <a:cs typeface="Calibri" panose="020F0502020204030204" pitchFamily="34" charset="0"/>
              </a:rPr>
              <a:t>con una situazione clinica seria ed invalidante. A seguito del ricovero ospedaliero, non poteva più rientrare nella situazione abitativa precedente. Collaborazione con nuovo </a:t>
            </a:r>
            <a:r>
              <a:rPr lang="it-IT" dirty="0" err="1">
                <a:latin typeface="Calibri" panose="020F0502020204030204" pitchFamily="34" charset="0"/>
                <a:cs typeface="Calibri" panose="020F0502020204030204" pitchFamily="34" charset="0"/>
              </a:rPr>
              <a:t>AdS</a:t>
            </a:r>
            <a:r>
              <a:rPr lang="it-IT" dirty="0">
                <a:latin typeface="Calibri" panose="020F0502020204030204" pitchFamily="34" charset="0"/>
                <a:cs typeface="Calibri" panose="020F0502020204030204" pitchFamily="34" charset="0"/>
              </a:rPr>
              <a:t> ed i servizi del </a:t>
            </a:r>
            <a:r>
              <a:rPr lang="it-IT" dirty="0" err="1">
                <a:latin typeface="Calibri" panose="020F0502020204030204" pitchFamily="34" charset="0"/>
                <a:cs typeface="Calibri" panose="020F0502020204030204" pitchFamily="34" charset="0"/>
              </a:rPr>
              <a:t>Ser.T</a:t>
            </a:r>
            <a:r>
              <a:rPr lang="it-IT" dirty="0">
                <a:latin typeface="Calibri" panose="020F0502020204030204" pitchFamily="34" charset="0"/>
                <a:cs typeface="Calibri" panose="020F0502020204030204" pitchFamily="34" charset="0"/>
              </a:rPr>
              <a:t>. per identificare una nuova collocazione. </a:t>
            </a:r>
          </a:p>
        </p:txBody>
      </p:sp>
    </p:spTree>
    <p:extLst>
      <p:ext uri="{BB962C8B-B14F-4D97-AF65-F5344CB8AC3E}">
        <p14:creationId xmlns="" xmlns:p14="http://schemas.microsoft.com/office/powerpoint/2010/main" val="1105871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97C12E6F-506D-4173-8A77-1715E99BE969}"/>
              </a:ext>
            </a:extLst>
          </p:cNvPr>
          <p:cNvSpPr>
            <a:spLocks noGrp="1"/>
          </p:cNvSpPr>
          <p:nvPr>
            <p:ph type="title"/>
          </p:nvPr>
        </p:nvSpPr>
        <p:spPr/>
        <p:txBody>
          <a:bodyPr>
            <a:normAutofit fontScale="90000"/>
          </a:bodyPr>
          <a:lstStyle/>
          <a:p>
            <a:r>
              <a:rPr lang="it-IT" dirty="0">
                <a:latin typeface="Calibri" panose="020F0502020204030204" pitchFamily="34" charset="0"/>
                <a:cs typeface="Calibri" panose="020F0502020204030204" pitchFamily="34" charset="0"/>
              </a:rPr>
              <a:t>Situazioni tipo nelle quali richiediamo la nomina di </a:t>
            </a:r>
            <a:r>
              <a:rPr lang="it-IT" dirty="0" err="1">
                <a:latin typeface="Calibri" panose="020F0502020204030204" pitchFamily="34" charset="0"/>
                <a:cs typeface="Calibri" panose="020F0502020204030204" pitchFamily="34" charset="0"/>
              </a:rPr>
              <a:t>AdS</a:t>
            </a:r>
            <a:r>
              <a:rPr lang="it-IT" dirty="0">
                <a:latin typeface="Calibri" panose="020F0502020204030204" pitchFamily="34" charset="0"/>
                <a:cs typeface="Calibri" panose="020F0502020204030204" pitchFamily="34" charset="0"/>
              </a:rPr>
              <a:t> dall’Ospedale</a:t>
            </a:r>
          </a:p>
        </p:txBody>
      </p:sp>
      <p:sp>
        <p:nvSpPr>
          <p:cNvPr id="3" name="Segnaposto contenuto 2">
            <a:extLst>
              <a:ext uri="{FF2B5EF4-FFF2-40B4-BE49-F238E27FC236}">
                <a16:creationId xmlns="" xmlns:a16="http://schemas.microsoft.com/office/drawing/2014/main" id="{5F50AC05-B525-4D2C-8052-7F0D97A58203}"/>
              </a:ext>
            </a:extLst>
          </p:cNvPr>
          <p:cNvSpPr>
            <a:spLocks noGrp="1"/>
          </p:cNvSpPr>
          <p:nvPr>
            <p:ph idx="1"/>
          </p:nvPr>
        </p:nvSpPr>
        <p:spPr/>
        <p:txBody>
          <a:bodyPr/>
          <a:lstStyle/>
          <a:p>
            <a:pPr marL="0" indent="0">
              <a:buNone/>
            </a:pPr>
            <a:r>
              <a:rPr lang="it-IT" b="1" i="1" dirty="0">
                <a:latin typeface="Calibri" panose="020F0502020204030204" pitchFamily="34" charset="0"/>
                <a:cs typeface="Calibri" panose="020F0502020204030204" pitchFamily="34" charset="0"/>
              </a:rPr>
              <a:t>Paziente disabile</a:t>
            </a:r>
            <a:r>
              <a:rPr lang="it-IT" dirty="0">
                <a:latin typeface="Calibri" panose="020F0502020204030204" pitchFamily="34" charset="0"/>
                <a:cs typeface="Calibri" panose="020F0502020204030204" pitchFamily="34" charset="0"/>
              </a:rPr>
              <a:t>, da anni seguito dal servizio disabili ed inserito in struttura. In seguito all’aggravarsi delle condizioni cliniche non viene più riaccettato nella struttura ospitante. In questi casi, se il paziente ha meno di 65 anni, come spesso succede per pazienti seguiti da </a:t>
            </a:r>
            <a:r>
              <a:rPr lang="it-IT" dirty="0" err="1">
                <a:latin typeface="Calibri" panose="020F0502020204030204" pitchFamily="34" charset="0"/>
                <a:cs typeface="Calibri" panose="020F0502020204030204" pitchFamily="34" charset="0"/>
              </a:rPr>
              <a:t>Ser.T</a:t>
            </a:r>
            <a:r>
              <a:rPr lang="it-IT" dirty="0">
                <a:latin typeface="Calibri" panose="020F0502020204030204" pitchFamily="34" charset="0"/>
                <a:cs typeface="Calibri" panose="020F0502020204030204" pitchFamily="34" charset="0"/>
              </a:rPr>
              <a:t> o CSM, non ci si può avvalere della valutazione geriatrica e l’individuazione di un nuovo setting assistenziale diventa più difficoltosa.  </a:t>
            </a:r>
          </a:p>
        </p:txBody>
      </p:sp>
      <p:pic>
        <p:nvPicPr>
          <p:cNvPr id="4" name="Immagine 3">
            <a:extLst>
              <a:ext uri="{FF2B5EF4-FFF2-40B4-BE49-F238E27FC236}">
                <a16:creationId xmlns="" xmlns:a16="http://schemas.microsoft.com/office/drawing/2014/main" id="{DADB8A10-C282-4A9B-8BD7-E6E607E70DFC}"/>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8975503" y="4526705"/>
            <a:ext cx="1773312" cy="1751856"/>
          </a:xfrm>
          <a:prstGeom prst="rect">
            <a:avLst/>
          </a:prstGeom>
        </p:spPr>
      </p:pic>
    </p:spTree>
    <p:extLst>
      <p:ext uri="{BB962C8B-B14F-4D97-AF65-F5344CB8AC3E}">
        <p14:creationId xmlns="" xmlns:p14="http://schemas.microsoft.com/office/powerpoint/2010/main" val="2225799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14045908-CE6B-4E09-B3FB-ECC91E95419A}"/>
              </a:ext>
            </a:extLst>
          </p:cNvPr>
          <p:cNvSpPr>
            <a:spLocks noGrp="1"/>
          </p:cNvSpPr>
          <p:nvPr>
            <p:ph type="title"/>
          </p:nvPr>
        </p:nvSpPr>
        <p:spPr/>
        <p:txBody>
          <a:bodyPr/>
          <a:lstStyle/>
          <a:p>
            <a:r>
              <a:rPr lang="it-IT" dirty="0">
                <a:latin typeface="Calibri" panose="020F0502020204030204" pitchFamily="34" charset="0"/>
                <a:cs typeface="Calibri" panose="020F0502020204030204" pitchFamily="34" charset="0"/>
              </a:rPr>
              <a:t>Punti di forza</a:t>
            </a:r>
          </a:p>
        </p:txBody>
      </p:sp>
      <p:sp>
        <p:nvSpPr>
          <p:cNvPr id="3" name="Segnaposto contenuto 2">
            <a:extLst>
              <a:ext uri="{FF2B5EF4-FFF2-40B4-BE49-F238E27FC236}">
                <a16:creationId xmlns="" xmlns:a16="http://schemas.microsoft.com/office/drawing/2014/main" id="{AE6D64F2-E199-4A2D-959D-0B2E2C0F2DFE}"/>
              </a:ext>
            </a:extLst>
          </p:cNvPr>
          <p:cNvSpPr>
            <a:spLocks noGrp="1"/>
          </p:cNvSpPr>
          <p:nvPr>
            <p:ph idx="1"/>
          </p:nvPr>
        </p:nvSpPr>
        <p:spPr/>
        <p:txBody>
          <a:bodyPr/>
          <a:lstStyle/>
          <a:p>
            <a:r>
              <a:rPr lang="it-IT" dirty="0">
                <a:latin typeface="Calibri" panose="020F0502020204030204" pitchFamily="34" charset="0"/>
                <a:cs typeface="Calibri" panose="020F0502020204030204" pitchFamily="34" charset="0"/>
              </a:rPr>
              <a:t>L’uso dell’applicativo </a:t>
            </a:r>
            <a:r>
              <a:rPr lang="it-IT" dirty="0" err="1">
                <a:latin typeface="Calibri" panose="020F0502020204030204" pitchFamily="34" charset="0"/>
                <a:cs typeface="Calibri" panose="020F0502020204030204" pitchFamily="34" charset="0"/>
              </a:rPr>
              <a:t>SLPcT</a:t>
            </a:r>
            <a:r>
              <a:rPr lang="it-IT" dirty="0">
                <a:latin typeface="Calibri" panose="020F0502020204030204" pitchFamily="34" charset="0"/>
                <a:cs typeface="Calibri" panose="020F0502020204030204" pitchFamily="34" charset="0"/>
              </a:rPr>
              <a:t> per l’invio telematico delle Istanze al Tribunale ha ridotto considerevolmente i tempi per l’invio; </a:t>
            </a:r>
          </a:p>
          <a:p>
            <a:r>
              <a:rPr lang="it-IT" dirty="0">
                <a:latin typeface="Calibri" panose="020F0502020204030204" pitchFamily="34" charset="0"/>
                <a:cs typeface="Calibri" panose="020F0502020204030204" pitchFamily="34" charset="0"/>
              </a:rPr>
              <a:t>I tempi d’attesa per la nomina di un </a:t>
            </a:r>
            <a:r>
              <a:rPr lang="it-IT" dirty="0" err="1">
                <a:latin typeface="Calibri" panose="020F0502020204030204" pitchFamily="34" charset="0"/>
                <a:cs typeface="Calibri" panose="020F0502020204030204" pitchFamily="34" charset="0"/>
              </a:rPr>
              <a:t>AdS</a:t>
            </a:r>
            <a:r>
              <a:rPr lang="it-IT" dirty="0">
                <a:latin typeface="Calibri" panose="020F0502020204030204" pitchFamily="34" charset="0"/>
                <a:cs typeface="Calibri" panose="020F0502020204030204" pitchFamily="34" charset="0"/>
              </a:rPr>
              <a:t> con mandato esplorativo si sono notevolmente ridotti. </a:t>
            </a:r>
          </a:p>
        </p:txBody>
      </p:sp>
    </p:spTree>
    <p:extLst>
      <p:ext uri="{BB962C8B-B14F-4D97-AF65-F5344CB8AC3E}">
        <p14:creationId xmlns="" xmlns:p14="http://schemas.microsoft.com/office/powerpoint/2010/main" val="2564820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F12BF9FC-E9FE-41B1-A525-BBA92D474D0F}"/>
              </a:ext>
            </a:extLst>
          </p:cNvPr>
          <p:cNvSpPr>
            <a:spLocks noGrp="1"/>
          </p:cNvSpPr>
          <p:nvPr>
            <p:ph type="title"/>
          </p:nvPr>
        </p:nvSpPr>
        <p:spPr/>
        <p:txBody>
          <a:bodyPr/>
          <a:lstStyle/>
          <a:p>
            <a:r>
              <a:rPr lang="it-IT" dirty="0">
                <a:latin typeface="Calibri" panose="020F0502020204030204" pitchFamily="34" charset="0"/>
                <a:cs typeface="Calibri" panose="020F0502020204030204" pitchFamily="34" charset="0"/>
              </a:rPr>
              <a:t>Criticità</a:t>
            </a:r>
          </a:p>
        </p:txBody>
      </p:sp>
      <p:sp>
        <p:nvSpPr>
          <p:cNvPr id="3" name="Segnaposto contenuto 2">
            <a:extLst>
              <a:ext uri="{FF2B5EF4-FFF2-40B4-BE49-F238E27FC236}">
                <a16:creationId xmlns="" xmlns:a16="http://schemas.microsoft.com/office/drawing/2014/main" id="{9DFB071E-3C01-4B65-A002-E33CF16D77C8}"/>
              </a:ext>
            </a:extLst>
          </p:cNvPr>
          <p:cNvSpPr>
            <a:spLocks noGrp="1"/>
          </p:cNvSpPr>
          <p:nvPr>
            <p:ph idx="1"/>
          </p:nvPr>
        </p:nvSpPr>
        <p:spPr/>
        <p:txBody>
          <a:bodyPr/>
          <a:lstStyle/>
          <a:p>
            <a:pPr marL="0" indent="0">
              <a:buNone/>
            </a:pPr>
            <a:r>
              <a:rPr lang="it-IT" dirty="0">
                <a:latin typeface="Calibri" panose="020F0502020204030204" pitchFamily="34" charset="0"/>
                <a:cs typeface="Calibri" panose="020F0502020204030204" pitchFamily="34" charset="0"/>
              </a:rPr>
              <a:t>I tempi intercorrenti tra la presa in carico da parte dell’</a:t>
            </a:r>
            <a:r>
              <a:rPr lang="it-IT" dirty="0" err="1">
                <a:latin typeface="Calibri" panose="020F0502020204030204" pitchFamily="34" charset="0"/>
                <a:cs typeface="Calibri" panose="020F0502020204030204" pitchFamily="34" charset="0"/>
              </a:rPr>
              <a:t>AdS</a:t>
            </a:r>
            <a:r>
              <a:rPr lang="it-IT" dirty="0">
                <a:latin typeface="Calibri" panose="020F0502020204030204" pitchFamily="34" charset="0"/>
                <a:cs typeface="Calibri" panose="020F0502020204030204" pitchFamily="34" charset="0"/>
              </a:rPr>
              <a:t> e la dimissione dall’ospedale al nuovo setting assistenziale permangono piuttosto lunghi, causando un aumento delle giornate di ricovero che non sono giustificate da motivazioni cliniche</a:t>
            </a:r>
            <a:r>
              <a:rPr lang="it-IT" dirty="0"/>
              <a:t>. </a:t>
            </a:r>
          </a:p>
        </p:txBody>
      </p:sp>
      <p:pic>
        <p:nvPicPr>
          <p:cNvPr id="5" name="Segnaposto contenuto 3">
            <a:extLst>
              <a:ext uri="{FF2B5EF4-FFF2-40B4-BE49-F238E27FC236}">
                <a16:creationId xmlns="" xmlns:a16="http://schemas.microsoft.com/office/drawing/2014/main" id="{263D3F8C-7D5C-4BB6-B4A3-A3D562354963}"/>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9601200" y="3937601"/>
            <a:ext cx="1295397" cy="1656904"/>
          </a:xfrm>
          <a:prstGeom prst="rect">
            <a:avLst/>
          </a:prstGeom>
        </p:spPr>
      </p:pic>
    </p:spTree>
    <p:extLst>
      <p:ext uri="{BB962C8B-B14F-4D97-AF65-F5344CB8AC3E}">
        <p14:creationId xmlns="" xmlns:p14="http://schemas.microsoft.com/office/powerpoint/2010/main" val="2667449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9965" t="21934" r="10613" b="21462"/>
          <a:stretch>
            <a:fillRect/>
          </a:stretch>
        </p:blipFill>
        <p:spPr bwMode="auto">
          <a:xfrm>
            <a:off x="1759789" y="1190445"/>
            <a:ext cx="8488898" cy="4537495"/>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93962" y="655608"/>
            <a:ext cx="9602636" cy="1362973"/>
          </a:xfrm>
        </p:spPr>
        <p:txBody>
          <a:bodyPr>
            <a:normAutofit fontScale="90000"/>
          </a:bodyPr>
          <a:lstStyle/>
          <a:p>
            <a:r>
              <a:rPr lang="it-IT" i="1" dirty="0"/>
              <a:t/>
            </a:r>
            <a:br>
              <a:rPr lang="it-IT" i="1" dirty="0"/>
            </a:br>
            <a:r>
              <a:rPr lang="it-IT" i="1" dirty="0"/>
              <a:t>Aspetti operativi e bisogni nelle fasi di ricovero in strutture ospedaliere e nelle dimissioni protette.</a:t>
            </a:r>
            <a:br>
              <a:rPr lang="it-IT" i="1" dirty="0"/>
            </a:br>
            <a:endParaRPr lang="it-IT" dirty="0"/>
          </a:p>
        </p:txBody>
      </p:sp>
      <p:sp>
        <p:nvSpPr>
          <p:cNvPr id="3" name="Segnaposto contenuto 2"/>
          <p:cNvSpPr>
            <a:spLocks noGrp="1"/>
          </p:cNvSpPr>
          <p:nvPr>
            <p:ph idx="1"/>
          </p:nvPr>
        </p:nvSpPr>
        <p:spPr/>
        <p:txBody>
          <a:bodyPr>
            <a:normAutofit lnSpcReduction="10000"/>
          </a:bodyPr>
          <a:lstStyle/>
          <a:p>
            <a:r>
              <a:rPr lang="it-IT" dirty="0">
                <a:latin typeface="Calibri" panose="020F0502020204030204" pitchFamily="34" charset="0"/>
              </a:rPr>
              <a:t>SERVIZIO ASSISTENTI SANITARI E SOCIALI :  PERCORSO DI DIMISSIONE PROTETTA </a:t>
            </a:r>
          </a:p>
          <a:p>
            <a:r>
              <a:rPr lang="it-IT" dirty="0">
                <a:latin typeface="Calibri" panose="020F0502020204030204" pitchFamily="34" charset="0"/>
              </a:rPr>
              <a:t>RELAZIONE DI AIUTO E TUTELA </a:t>
            </a:r>
          </a:p>
          <a:p>
            <a:endParaRPr lang="it-IT" dirty="0">
              <a:latin typeface="Calibri" panose="020F0502020204030204" pitchFamily="34" charset="0"/>
            </a:endParaRPr>
          </a:p>
          <a:p>
            <a:r>
              <a:rPr lang="it-IT" dirty="0">
                <a:latin typeface="Calibri" panose="020F0502020204030204" pitchFamily="34" charset="0"/>
              </a:rPr>
              <a:t>ANALISI DEL BISOGNO  ASSISTENZIALE   SANITARIO                     SOCIALE</a:t>
            </a:r>
          </a:p>
          <a:p>
            <a:endParaRPr lang="it-IT" dirty="0">
              <a:latin typeface="Calibri" panose="020F0502020204030204" pitchFamily="34" charset="0"/>
            </a:endParaRPr>
          </a:p>
          <a:p>
            <a:r>
              <a:rPr lang="it-IT" dirty="0">
                <a:latin typeface="Calibri" panose="020F0502020204030204" pitchFamily="34" charset="0"/>
              </a:rPr>
              <a:t>PAI </a:t>
            </a:r>
          </a:p>
        </p:txBody>
      </p:sp>
      <p:sp>
        <p:nvSpPr>
          <p:cNvPr id="5" name="Freccia a destra 4"/>
          <p:cNvSpPr/>
          <p:nvPr/>
        </p:nvSpPr>
        <p:spPr>
          <a:xfrm>
            <a:off x="8063196" y="3956354"/>
            <a:ext cx="978408" cy="5348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a sinistra 5"/>
          <p:cNvSpPr/>
          <p:nvPr/>
        </p:nvSpPr>
        <p:spPr>
          <a:xfrm>
            <a:off x="8063196" y="4491192"/>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 xmlns:p14="http://schemas.microsoft.com/office/powerpoint/2010/main" val="1040185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i="1" dirty="0"/>
              <a:t>Aspetti operativi e bisogni nelle fasi di ricovero in strutture ospedaliere e nelle dimissioni protette.</a:t>
            </a:r>
            <a:br>
              <a:rPr lang="it-IT" i="1" dirty="0"/>
            </a:br>
            <a:endParaRPr lang="it-IT" dirty="0"/>
          </a:p>
        </p:txBody>
      </p:sp>
      <p:sp>
        <p:nvSpPr>
          <p:cNvPr id="3" name="Segnaposto contenuto 2"/>
          <p:cNvSpPr>
            <a:spLocks noGrp="1"/>
          </p:cNvSpPr>
          <p:nvPr>
            <p:ph idx="1"/>
          </p:nvPr>
        </p:nvSpPr>
        <p:spPr>
          <a:xfrm>
            <a:off x="1295400" y="2467155"/>
            <a:ext cx="9694653" cy="3692105"/>
          </a:xfrm>
        </p:spPr>
        <p:txBody>
          <a:bodyPr>
            <a:normAutofit lnSpcReduction="10000"/>
          </a:bodyPr>
          <a:lstStyle/>
          <a:p>
            <a:r>
              <a:rPr lang="it-IT" dirty="0"/>
              <a:t>Protocollo operativo :  progetto pilota Ospedale Policlinico San Martino</a:t>
            </a:r>
          </a:p>
          <a:p>
            <a:pPr marL="0" indent="0">
              <a:buNone/>
            </a:pPr>
            <a:r>
              <a:rPr lang="it-IT" dirty="0"/>
              <a:t>                   N. deposito istanze per nomina ADS  gennaio-settembre n. 35</a:t>
            </a:r>
          </a:p>
          <a:p>
            <a:r>
              <a:rPr lang="it-IT" dirty="0"/>
              <a:t>procedura ordinaria con urgenza  n. 19 ( 3  rischio immediato di depauperamento ) tempi di risposta  da 1,66 die a 4 giorni – mese luglio 6 gg. -  agosto 8 gg.</a:t>
            </a:r>
          </a:p>
          <a:p>
            <a:r>
              <a:rPr lang="it-IT" dirty="0"/>
              <a:t>procedura in dimissione protetta (Mandato Esplorativo) n. 16 </a:t>
            </a:r>
          </a:p>
          <a:p>
            <a:pPr marL="0" indent="0">
              <a:buNone/>
            </a:pPr>
            <a:r>
              <a:rPr lang="it-IT" dirty="0"/>
              <a:t>Tempi di risposta : 1 gg. ( 1 caso ) a </a:t>
            </a:r>
            <a:r>
              <a:rPr lang="it-IT" dirty="0" err="1"/>
              <a:t>max</a:t>
            </a:r>
            <a:r>
              <a:rPr lang="it-IT" dirty="0"/>
              <a:t> 8 giorni nei mesi luglio e agosto</a:t>
            </a:r>
          </a:p>
          <a:p>
            <a:pPr marL="0" indent="0">
              <a:buNone/>
            </a:pPr>
            <a:r>
              <a:rPr lang="it-IT" dirty="0"/>
              <a:t>Dimissione  RSA  . 11   - IST. privato n. 7 -  Domicilio n. 8 – decessi . 4 – altro </a:t>
            </a:r>
          </a:p>
          <a:p>
            <a:endParaRPr lang="it-IT" dirty="0"/>
          </a:p>
          <a:p>
            <a:endParaRPr lang="it-IT" dirty="0"/>
          </a:p>
          <a:p>
            <a:endParaRPr lang="it-IT" dirty="0"/>
          </a:p>
        </p:txBody>
      </p:sp>
    </p:spTree>
    <p:extLst>
      <p:ext uri="{BB962C8B-B14F-4D97-AF65-F5344CB8AC3E}">
        <p14:creationId xmlns="" xmlns:p14="http://schemas.microsoft.com/office/powerpoint/2010/main" val="2475536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9C9E16D5-D846-45CB-B79C-BEBE53D51437}"/>
              </a:ext>
            </a:extLst>
          </p:cNvPr>
          <p:cNvSpPr>
            <a:spLocks noGrp="1"/>
          </p:cNvSpPr>
          <p:nvPr>
            <p:ph type="title"/>
          </p:nvPr>
        </p:nvSpPr>
        <p:spPr/>
        <p:txBody>
          <a:bodyPr>
            <a:normAutofit/>
          </a:bodyPr>
          <a:lstStyle/>
          <a:p>
            <a:r>
              <a:rPr lang="it-IT" dirty="0">
                <a:latin typeface="Calibri" panose="020F0502020204030204" pitchFamily="34" charset="0"/>
                <a:cs typeface="Calibri" panose="020F0502020204030204" pitchFamily="34" charset="0"/>
              </a:rPr>
              <a:t>Il caso del Sig. A.B.</a:t>
            </a:r>
          </a:p>
        </p:txBody>
      </p:sp>
      <p:sp>
        <p:nvSpPr>
          <p:cNvPr id="3" name="Segnaposto contenuto 2">
            <a:extLst>
              <a:ext uri="{FF2B5EF4-FFF2-40B4-BE49-F238E27FC236}">
                <a16:creationId xmlns="" xmlns:a16="http://schemas.microsoft.com/office/drawing/2014/main" id="{F6A7CDC6-4ABE-4531-9B07-DA5965E91999}"/>
              </a:ext>
            </a:extLst>
          </p:cNvPr>
          <p:cNvSpPr>
            <a:spLocks noGrp="1"/>
          </p:cNvSpPr>
          <p:nvPr>
            <p:ph idx="1"/>
          </p:nvPr>
        </p:nvSpPr>
        <p:spPr/>
        <p:txBody>
          <a:bodyPr/>
          <a:lstStyle/>
          <a:p>
            <a:pPr marL="0" indent="0" algn="ctr">
              <a:buNone/>
            </a:pPr>
            <a:endParaRPr lang="it-IT" u="sng" dirty="0">
              <a:latin typeface="Calibri" panose="020F0502020204030204" pitchFamily="34" charset="0"/>
              <a:cs typeface="Calibri" panose="020F0502020204030204" pitchFamily="34" charset="0"/>
            </a:endParaRPr>
          </a:p>
          <a:p>
            <a:pPr marL="0" indent="0">
              <a:buNone/>
            </a:pPr>
            <a:r>
              <a:rPr lang="it-IT" dirty="0">
                <a:latin typeface="Calibri" panose="020F0502020204030204" pitchFamily="34" charset="0"/>
                <a:cs typeface="Calibri" panose="020F0502020204030204" pitchFamily="34" charset="0"/>
              </a:rPr>
              <a:t>Richiesta di consulenza da parte del reparto: «</a:t>
            </a:r>
            <a:r>
              <a:rPr lang="it-IT" i="1" dirty="0">
                <a:latin typeface="Calibri" panose="020F0502020204030204" pitchFamily="34" charset="0"/>
                <a:cs typeface="Calibri" panose="020F0502020204030204" pitchFamily="34" charset="0"/>
              </a:rPr>
              <a:t>Paziente homeless in scadenti condizioni igienico-sanitarie, multipli accessi in pronto soccorso. Ha un figlio da cui sporadicamente soggiorna</a:t>
            </a:r>
            <a:r>
              <a:rPr lang="it-IT" dirty="0">
                <a:latin typeface="Calibri" panose="020F0502020204030204" pitchFamily="34" charset="0"/>
                <a:cs typeface="Calibri" panose="020F0502020204030204" pitchFamily="34" charset="0"/>
              </a:rPr>
              <a:t>». </a:t>
            </a:r>
          </a:p>
        </p:txBody>
      </p:sp>
    </p:spTree>
    <p:extLst>
      <p:ext uri="{BB962C8B-B14F-4D97-AF65-F5344CB8AC3E}">
        <p14:creationId xmlns="" xmlns:p14="http://schemas.microsoft.com/office/powerpoint/2010/main" val="4232732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175287D1-368E-44DD-9776-E2AD7393DF71}"/>
              </a:ext>
            </a:extLst>
          </p:cNvPr>
          <p:cNvSpPr>
            <a:spLocks noGrp="1"/>
          </p:cNvSpPr>
          <p:nvPr>
            <p:ph type="title"/>
          </p:nvPr>
        </p:nvSpPr>
        <p:spPr/>
        <p:txBody>
          <a:bodyPr/>
          <a:lstStyle/>
          <a:p>
            <a:r>
              <a:rPr lang="it-IT" dirty="0">
                <a:latin typeface="Calibri" panose="020F0502020204030204" pitchFamily="34" charset="0"/>
                <a:cs typeface="Calibri" panose="020F0502020204030204" pitchFamily="34" charset="0"/>
              </a:rPr>
              <a:t>Raccolta dati preliminare</a:t>
            </a:r>
          </a:p>
        </p:txBody>
      </p:sp>
      <p:sp>
        <p:nvSpPr>
          <p:cNvPr id="3" name="Segnaposto contenuto 2">
            <a:extLst>
              <a:ext uri="{FF2B5EF4-FFF2-40B4-BE49-F238E27FC236}">
                <a16:creationId xmlns="" xmlns:a16="http://schemas.microsoft.com/office/drawing/2014/main" id="{37F0A1BF-64D3-4D7A-8DCD-8AA9C0A8194D}"/>
              </a:ext>
            </a:extLst>
          </p:cNvPr>
          <p:cNvSpPr>
            <a:spLocks noGrp="1"/>
          </p:cNvSpPr>
          <p:nvPr>
            <p:ph idx="1"/>
          </p:nvPr>
        </p:nvSpPr>
        <p:spPr/>
        <p:txBody>
          <a:bodyPr>
            <a:normAutofit fontScale="92500" lnSpcReduction="10000"/>
          </a:bodyPr>
          <a:lstStyle/>
          <a:p>
            <a:pPr marL="0" indent="0">
              <a:buNone/>
            </a:pPr>
            <a:r>
              <a:rPr lang="it-IT" dirty="0">
                <a:latin typeface="Calibri" panose="020F0502020204030204" pitchFamily="34" charset="0"/>
                <a:cs typeface="Calibri" panose="020F0502020204030204" pitchFamily="34" charset="0"/>
              </a:rPr>
              <a:t>Cerchiamo di capire: </a:t>
            </a:r>
          </a:p>
          <a:p>
            <a:pPr>
              <a:buFontTx/>
              <a:buChar char="-"/>
            </a:pPr>
            <a:r>
              <a:rPr lang="it-IT" dirty="0">
                <a:latin typeface="Calibri" panose="020F0502020204030204" pitchFamily="34" charset="0"/>
                <a:cs typeface="Calibri" panose="020F0502020204030204" pitchFamily="34" charset="0"/>
              </a:rPr>
              <a:t>le problematiche di salute che l’hanno portato al ricovero ospedaliero (consultazione della </a:t>
            </a:r>
            <a:r>
              <a:rPr lang="it-IT" b="1" i="1" dirty="0">
                <a:latin typeface="Calibri" panose="020F0502020204030204" pitchFamily="34" charset="0"/>
                <a:cs typeface="Calibri" panose="020F0502020204030204" pitchFamily="34" charset="0"/>
              </a:rPr>
              <a:t>cartella clinica elettronica </a:t>
            </a:r>
            <a:r>
              <a:rPr lang="it-IT" dirty="0">
                <a:latin typeface="Calibri" panose="020F0502020204030204" pitchFamily="34" charset="0"/>
                <a:cs typeface="Calibri" panose="020F0502020204030204" pitchFamily="34" charset="0"/>
              </a:rPr>
              <a:t>e colloquio preliminare con i </a:t>
            </a:r>
            <a:r>
              <a:rPr lang="it-IT" b="1" i="1" dirty="0">
                <a:latin typeface="Calibri" panose="020F0502020204030204" pitchFamily="34" charset="0"/>
                <a:cs typeface="Calibri" panose="020F0502020204030204" pitchFamily="34" charset="0"/>
              </a:rPr>
              <a:t>medici </a:t>
            </a:r>
            <a:r>
              <a:rPr lang="it-IT" dirty="0">
                <a:latin typeface="Calibri" panose="020F0502020204030204" pitchFamily="34" charset="0"/>
                <a:cs typeface="Calibri" panose="020F0502020204030204" pitchFamily="34" charset="0"/>
              </a:rPr>
              <a:t>anche per quello che riguarda le previsioni di permanenza in ospedale); dalla cartella possono emergere anche recapiti di familiari che si possono eventualmente contattare. </a:t>
            </a:r>
          </a:p>
          <a:p>
            <a:pPr>
              <a:buFontTx/>
              <a:buChar char="-"/>
            </a:pPr>
            <a:r>
              <a:rPr lang="it-IT" dirty="0">
                <a:latin typeface="Calibri" panose="020F0502020204030204" pitchFamily="34" charset="0"/>
                <a:cs typeface="Calibri" panose="020F0502020204030204" pitchFamily="34" charset="0"/>
              </a:rPr>
              <a:t>la situazione sanitaria eventualmente emergente dallo </a:t>
            </a:r>
            <a:r>
              <a:rPr lang="it-IT" b="1" i="1" dirty="0">
                <a:latin typeface="Calibri" panose="020F0502020204030204" pitchFamily="34" charset="0"/>
                <a:cs typeface="Calibri" panose="020F0502020204030204" pitchFamily="34" charset="0"/>
              </a:rPr>
              <a:t>Sportello Polifunzionale ASL </a:t>
            </a:r>
            <a:r>
              <a:rPr lang="it-IT" dirty="0">
                <a:latin typeface="Calibri" panose="020F0502020204030204" pitchFamily="34" charset="0"/>
                <a:cs typeface="Calibri" panose="020F0502020204030204" pitchFamily="34" charset="0"/>
              </a:rPr>
              <a:t>al quale siamo collegati (informazioni su Invalidità Civile, inserimenti in lista di attesa per istituti, eventuali prese in carico territoriali già esistenti). </a:t>
            </a:r>
          </a:p>
          <a:p>
            <a:pPr>
              <a:buFontTx/>
              <a:buChar char="-"/>
            </a:pPr>
            <a:endParaRPr lang="it-IT" dirty="0"/>
          </a:p>
        </p:txBody>
      </p:sp>
      <p:pic>
        <p:nvPicPr>
          <p:cNvPr id="4" name="Segnaposto contenuto 3">
            <a:extLst>
              <a:ext uri="{FF2B5EF4-FFF2-40B4-BE49-F238E27FC236}">
                <a16:creationId xmlns="" xmlns:a16="http://schemas.microsoft.com/office/drawing/2014/main" id="{4F603077-96C2-4E91-A635-486C36BC6526}"/>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624677" y="5305414"/>
            <a:ext cx="1043320" cy="841387"/>
          </a:xfrm>
          <a:prstGeom prst="rect">
            <a:avLst/>
          </a:prstGeom>
        </p:spPr>
      </p:pic>
    </p:spTree>
    <p:extLst>
      <p:ext uri="{BB962C8B-B14F-4D97-AF65-F5344CB8AC3E}">
        <p14:creationId xmlns="" xmlns:p14="http://schemas.microsoft.com/office/powerpoint/2010/main" val="2357731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CD92AD54-6481-4020-AD3C-08474186218A}"/>
              </a:ext>
            </a:extLst>
          </p:cNvPr>
          <p:cNvSpPr>
            <a:spLocks noGrp="1"/>
          </p:cNvSpPr>
          <p:nvPr>
            <p:ph type="title"/>
          </p:nvPr>
        </p:nvSpPr>
        <p:spPr/>
        <p:txBody>
          <a:bodyPr/>
          <a:lstStyle/>
          <a:p>
            <a:r>
              <a:rPr lang="it-IT" dirty="0">
                <a:latin typeface="Calibri" panose="020F0502020204030204" pitchFamily="34" charset="0"/>
                <a:cs typeface="Calibri" panose="020F0502020204030204" pitchFamily="34" charset="0"/>
              </a:rPr>
              <a:t>Inquadramento del caso</a:t>
            </a:r>
          </a:p>
        </p:txBody>
      </p:sp>
      <p:sp>
        <p:nvSpPr>
          <p:cNvPr id="3" name="Segnaposto contenuto 2">
            <a:extLst>
              <a:ext uri="{FF2B5EF4-FFF2-40B4-BE49-F238E27FC236}">
                <a16:creationId xmlns="" xmlns:a16="http://schemas.microsoft.com/office/drawing/2014/main" id="{152B08D2-60CC-40FB-B154-2E1FECC8EF97}"/>
              </a:ext>
            </a:extLst>
          </p:cNvPr>
          <p:cNvSpPr>
            <a:spLocks noGrp="1"/>
          </p:cNvSpPr>
          <p:nvPr>
            <p:ph idx="1"/>
          </p:nvPr>
        </p:nvSpPr>
        <p:spPr/>
        <p:txBody>
          <a:bodyPr/>
          <a:lstStyle/>
          <a:p>
            <a:r>
              <a:rPr lang="it-IT" dirty="0">
                <a:latin typeface="Arial" panose="020B0604020202020204" pitchFamily="34" charset="0"/>
                <a:cs typeface="Arial" panose="020B0604020202020204" pitchFamily="34" charset="0"/>
              </a:rPr>
              <a:t>Il paziente risulta affetto da una </a:t>
            </a:r>
            <a:r>
              <a:rPr lang="it-IT" b="1" dirty="0">
                <a:latin typeface="Arial" panose="020B0604020202020204" pitchFamily="34" charset="0"/>
                <a:cs typeface="Arial" panose="020B0604020202020204" pitchFamily="34" charset="0"/>
              </a:rPr>
              <a:t>malattia cronica piuttosto seria</a:t>
            </a:r>
            <a:r>
              <a:rPr lang="it-IT" dirty="0">
                <a:latin typeface="Arial" panose="020B0604020202020204" pitchFamily="34" charset="0"/>
                <a:cs typeface="Arial" panose="020B0604020202020204" pitchFamily="34" charset="0"/>
              </a:rPr>
              <a:t>; i plurimi ricoveri sono dovuti al fatto che non si cura con regolarità: assume le terapie quando la situazione clinica peggiora ma appena si sente meglio sospende le cure.</a:t>
            </a:r>
          </a:p>
          <a:p>
            <a:r>
              <a:rPr lang="it-IT" dirty="0">
                <a:latin typeface="Arial" panose="020B0604020202020204" pitchFamily="34" charset="0"/>
                <a:cs typeface="Arial" panose="020B0604020202020204" pitchFamily="34" charset="0"/>
              </a:rPr>
              <a:t>Dallo </a:t>
            </a:r>
            <a:r>
              <a:rPr lang="it-IT" b="1" dirty="0">
                <a:latin typeface="Arial" panose="020B0604020202020204" pitchFamily="34" charset="0"/>
                <a:cs typeface="Arial" panose="020B0604020202020204" pitchFamily="34" charset="0"/>
              </a:rPr>
              <a:t>Sportello Polifunzionale </a:t>
            </a:r>
            <a:r>
              <a:rPr lang="it-IT" dirty="0">
                <a:latin typeface="Arial" panose="020B0604020202020204" pitchFamily="34" charset="0"/>
                <a:cs typeface="Arial" panose="020B0604020202020204" pitchFamily="34" charset="0"/>
              </a:rPr>
              <a:t>emerge come il paziente sia in lista per un </a:t>
            </a:r>
            <a:r>
              <a:rPr lang="it-IT" b="1" dirty="0">
                <a:latin typeface="Arial" panose="020B0604020202020204" pitchFamily="34" charset="0"/>
                <a:cs typeface="Arial" panose="020B0604020202020204" pitchFamily="34" charset="0"/>
              </a:rPr>
              <a:t>istituto definitivo</a:t>
            </a:r>
            <a:r>
              <a:rPr lang="it-IT" dirty="0">
                <a:latin typeface="Arial" panose="020B0604020202020204" pitchFamily="34" charset="0"/>
                <a:cs typeface="Arial" panose="020B0604020202020204" pitchFamily="34" charset="0"/>
              </a:rPr>
              <a:t>, ma ha già rifiutato l’ingresso una volta. Risulta seguito dall’ATS di zona.   </a:t>
            </a:r>
          </a:p>
        </p:txBody>
      </p:sp>
      <p:pic>
        <p:nvPicPr>
          <p:cNvPr id="4" name="Picture 2" descr="C:\Users\jadejade\Desktop\scelta_giusta.jpg">
            <a:extLst>
              <a:ext uri="{FF2B5EF4-FFF2-40B4-BE49-F238E27FC236}">
                <a16:creationId xmlns="" xmlns:a16="http://schemas.microsoft.com/office/drawing/2014/main" id="{B9558196-2FBA-4CE6-8970-206183845B5D}"/>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774722" y="4923692"/>
            <a:ext cx="1811215" cy="134570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42436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94A417D1-264B-4E6C-A17E-41D4DABBC266}"/>
              </a:ext>
            </a:extLst>
          </p:cNvPr>
          <p:cNvSpPr>
            <a:spLocks noGrp="1"/>
          </p:cNvSpPr>
          <p:nvPr>
            <p:ph type="title"/>
          </p:nvPr>
        </p:nvSpPr>
        <p:spPr/>
        <p:txBody>
          <a:bodyPr/>
          <a:lstStyle/>
          <a:p>
            <a:r>
              <a:rPr lang="it-IT" dirty="0">
                <a:latin typeface="Calibri" panose="020F0502020204030204" pitchFamily="34" charset="0"/>
                <a:cs typeface="Calibri" panose="020F0502020204030204" pitchFamily="34" charset="0"/>
              </a:rPr>
              <a:t>Colloquio con ATS</a:t>
            </a:r>
          </a:p>
        </p:txBody>
      </p:sp>
      <p:sp>
        <p:nvSpPr>
          <p:cNvPr id="3" name="Segnaposto contenuto 2">
            <a:extLst>
              <a:ext uri="{FF2B5EF4-FFF2-40B4-BE49-F238E27FC236}">
                <a16:creationId xmlns="" xmlns:a16="http://schemas.microsoft.com/office/drawing/2014/main" id="{8588FF61-1A91-4899-9ECC-78F50C653EF9}"/>
              </a:ext>
            </a:extLst>
          </p:cNvPr>
          <p:cNvSpPr>
            <a:spLocks noGrp="1"/>
          </p:cNvSpPr>
          <p:nvPr>
            <p:ph idx="1"/>
          </p:nvPr>
        </p:nvSpPr>
        <p:spPr/>
        <p:txBody>
          <a:bodyPr>
            <a:normAutofit/>
          </a:bodyPr>
          <a:lstStyle/>
          <a:p>
            <a:pPr marL="0" indent="0" algn="just">
              <a:buNone/>
            </a:pPr>
            <a:r>
              <a:rPr lang="it-IT" dirty="0">
                <a:latin typeface="Calibri" panose="020F0502020204030204" pitchFamily="34" charset="0"/>
                <a:cs typeface="Calibri" panose="020F0502020204030204" pitchFamily="34" charset="0"/>
              </a:rPr>
              <a:t>Descrive il Sig. A.B. come una </a:t>
            </a:r>
            <a:r>
              <a:rPr lang="it-IT" b="1" dirty="0">
                <a:latin typeface="Calibri" panose="020F0502020204030204" pitchFamily="34" charset="0"/>
                <a:cs typeface="Calibri" panose="020F0502020204030204" pitchFamily="34" charset="0"/>
              </a:rPr>
              <a:t>persona indipendente</a:t>
            </a:r>
            <a:r>
              <a:rPr lang="it-IT" dirty="0">
                <a:latin typeface="Calibri" panose="020F0502020204030204" pitchFamily="34" charset="0"/>
                <a:cs typeface="Calibri" panose="020F0502020204030204" pitchFamily="34" charset="0"/>
              </a:rPr>
              <a:t>, che chiede aiuto ai familiari solo quando sta male ed ha con loro un rapporto conflittuale. Si è riusciti solamente ad inserirlo in </a:t>
            </a:r>
            <a:r>
              <a:rPr lang="it-IT" b="1" dirty="0">
                <a:latin typeface="Calibri" panose="020F0502020204030204" pitchFamily="34" charset="0"/>
                <a:cs typeface="Calibri" panose="020F0502020204030204" pitchFamily="34" charset="0"/>
              </a:rPr>
              <a:t>lista per istituto </a:t>
            </a:r>
            <a:r>
              <a:rPr lang="it-IT" dirty="0">
                <a:latin typeface="Calibri" panose="020F0502020204030204" pitchFamily="34" charset="0"/>
                <a:cs typeface="Calibri" panose="020F0502020204030204" pitchFamily="34" charset="0"/>
              </a:rPr>
              <a:t>definitivo, anche se il paziente vorrebbe utilizzarlo come un ‘albergo’, entrando e uscendo a suo piacimento. Percepisce una piccola pensione ed è stato ospitato per qualche periodo da un </a:t>
            </a:r>
            <a:r>
              <a:rPr lang="it-IT" b="1" dirty="0">
                <a:latin typeface="Calibri" panose="020F0502020204030204" pitchFamily="34" charset="0"/>
                <a:cs typeface="Calibri" panose="020F0502020204030204" pitchFamily="34" charset="0"/>
              </a:rPr>
              <a:t>figlio</a:t>
            </a:r>
            <a:r>
              <a:rPr lang="it-IT" dirty="0">
                <a:latin typeface="Calibri" panose="020F0502020204030204" pitchFamily="34" charset="0"/>
                <a:cs typeface="Calibri" panose="020F0502020204030204" pitchFamily="34" charset="0"/>
              </a:rPr>
              <a:t>, che tuttavia </a:t>
            </a:r>
            <a:r>
              <a:rPr lang="it-IT" b="1" dirty="0">
                <a:latin typeface="Calibri" panose="020F0502020204030204" pitchFamily="34" charset="0"/>
                <a:cs typeface="Calibri" panose="020F0502020204030204" pitchFamily="34" charset="0"/>
              </a:rPr>
              <a:t>non è più disposto ad accoglierlo</a:t>
            </a:r>
            <a:r>
              <a:rPr lang="it-IT" dirty="0">
                <a:latin typeface="Calibri" panose="020F0502020204030204" pitchFamily="34" charset="0"/>
                <a:cs typeface="Calibri" panose="020F0502020204030204" pitchFamily="34" charset="0"/>
              </a:rPr>
              <a:t> a causa dei frequenti contrasti. </a:t>
            </a:r>
          </a:p>
        </p:txBody>
      </p:sp>
    </p:spTree>
    <p:extLst>
      <p:ext uri="{BB962C8B-B14F-4D97-AF65-F5344CB8AC3E}">
        <p14:creationId xmlns="" xmlns:p14="http://schemas.microsoft.com/office/powerpoint/2010/main" val="3730806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DECE77F9-8321-42E2-B3A5-1F06BA665277}"/>
              </a:ext>
            </a:extLst>
          </p:cNvPr>
          <p:cNvSpPr>
            <a:spLocks noGrp="1"/>
          </p:cNvSpPr>
          <p:nvPr>
            <p:ph type="title"/>
          </p:nvPr>
        </p:nvSpPr>
        <p:spPr/>
        <p:txBody>
          <a:bodyPr/>
          <a:lstStyle/>
          <a:p>
            <a:r>
              <a:rPr lang="it-IT" dirty="0">
                <a:latin typeface="Calibri" panose="020F0502020204030204" pitchFamily="34" charset="0"/>
                <a:cs typeface="Calibri" panose="020F0502020204030204" pitchFamily="34" charset="0"/>
              </a:rPr>
              <a:t>Il colloquio con A.B</a:t>
            </a:r>
            <a:r>
              <a:rPr lang="it-IT" dirty="0"/>
              <a:t>.</a:t>
            </a:r>
          </a:p>
        </p:txBody>
      </p:sp>
      <p:sp>
        <p:nvSpPr>
          <p:cNvPr id="3" name="Segnaposto contenuto 2">
            <a:extLst>
              <a:ext uri="{FF2B5EF4-FFF2-40B4-BE49-F238E27FC236}">
                <a16:creationId xmlns="" xmlns:a16="http://schemas.microsoft.com/office/drawing/2014/main" id="{46BE9D14-4F86-43AE-955D-AA28ABA6718A}"/>
              </a:ext>
            </a:extLst>
          </p:cNvPr>
          <p:cNvSpPr>
            <a:spLocks noGrp="1"/>
          </p:cNvSpPr>
          <p:nvPr>
            <p:ph idx="1"/>
          </p:nvPr>
        </p:nvSpPr>
        <p:spPr/>
        <p:txBody>
          <a:bodyPr/>
          <a:lstStyle/>
          <a:p>
            <a:pPr marL="0" indent="0" algn="just">
              <a:buNone/>
            </a:pPr>
            <a:r>
              <a:rPr lang="it-IT" dirty="0">
                <a:latin typeface="Calibri" panose="020F0502020204030204" pitchFamily="34" charset="0"/>
                <a:cs typeface="Calibri" panose="020F0502020204030204" pitchFamily="34" charset="0"/>
              </a:rPr>
              <a:t>Il Sig. A.B. appare scontroso, diffidente, polemico nei confronti dei familiari e di quanti hanno cercato di seguirlo. Riferisce che appena starà meglio  troverà un lavoretto per mantenersi e un posto dove andare a dormire. I suoi progetti tuttavia sono difficilmente realizzabili, considerate le condizioni di salute che lo rendono estremamente fragile. </a:t>
            </a:r>
          </a:p>
          <a:p>
            <a:pPr marL="0" indent="0" algn="just">
              <a:buNone/>
            </a:pPr>
            <a:r>
              <a:rPr lang="it-IT" dirty="0">
                <a:latin typeface="Calibri" panose="020F0502020204030204" pitchFamily="34" charset="0"/>
                <a:cs typeface="Calibri" panose="020F0502020204030204" pitchFamily="34" charset="0"/>
              </a:rPr>
              <a:t>A fine colloquio riconosce di sentirsi molto provato dalla malattia e manifesta i suoi dubbi su eventuali dimissioni a breve. </a:t>
            </a:r>
          </a:p>
        </p:txBody>
      </p:sp>
    </p:spTree>
    <p:extLst>
      <p:ext uri="{BB962C8B-B14F-4D97-AF65-F5344CB8AC3E}">
        <p14:creationId xmlns="" xmlns:p14="http://schemas.microsoft.com/office/powerpoint/2010/main" val="2535029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90B47AE7-6ED3-4973-B157-90FDDFBD395C}"/>
              </a:ext>
            </a:extLst>
          </p:cNvPr>
          <p:cNvSpPr>
            <a:spLocks noGrp="1"/>
          </p:cNvSpPr>
          <p:nvPr>
            <p:ph type="title"/>
          </p:nvPr>
        </p:nvSpPr>
        <p:spPr/>
        <p:txBody>
          <a:bodyPr/>
          <a:lstStyle/>
          <a:p>
            <a:r>
              <a:rPr lang="it-IT" dirty="0">
                <a:latin typeface="Calibri" panose="020F0502020204030204" pitchFamily="34" charset="0"/>
                <a:cs typeface="Calibri" panose="020F0502020204030204" pitchFamily="34" charset="0"/>
              </a:rPr>
              <a:t>I bisogni </a:t>
            </a:r>
          </a:p>
        </p:txBody>
      </p:sp>
      <p:sp>
        <p:nvSpPr>
          <p:cNvPr id="3" name="Segnaposto contenuto 2">
            <a:extLst>
              <a:ext uri="{FF2B5EF4-FFF2-40B4-BE49-F238E27FC236}">
                <a16:creationId xmlns="" xmlns:a16="http://schemas.microsoft.com/office/drawing/2014/main" id="{93847A16-DB1C-4AC4-ABC9-36C06A39E6A0}"/>
              </a:ext>
            </a:extLst>
          </p:cNvPr>
          <p:cNvSpPr>
            <a:spLocks noGrp="1"/>
          </p:cNvSpPr>
          <p:nvPr>
            <p:ph idx="1"/>
          </p:nvPr>
        </p:nvSpPr>
        <p:spPr/>
        <p:txBody>
          <a:bodyPr/>
          <a:lstStyle/>
          <a:p>
            <a:pPr marL="0" indent="0" algn="just">
              <a:buNone/>
            </a:pPr>
            <a:r>
              <a:rPr lang="it-IT" i="1" u="sng" dirty="0">
                <a:latin typeface="Calibri" panose="020F0502020204030204" pitchFamily="34" charset="0"/>
                <a:cs typeface="Calibri" panose="020F0502020204030204" pitchFamily="34" charset="0"/>
              </a:rPr>
              <a:t>Bisogno del paziente</a:t>
            </a:r>
            <a:r>
              <a:rPr lang="it-IT" dirty="0">
                <a:latin typeface="Calibri" panose="020F0502020204030204" pitchFamily="34" charset="0"/>
                <a:cs typeface="Calibri" panose="020F0502020204030204" pitchFamily="34" charset="0"/>
              </a:rPr>
              <a:t>: in questa fase di ricovero ospedaliero il paziente alterna momenti in cui dichiara di voler tornare ad una vita indipendente, ad altri in cui ammette il suo bisogno di essere aiutato a trovare un posto dove possa essere seguito.  </a:t>
            </a:r>
          </a:p>
          <a:p>
            <a:pPr marL="0" indent="0" algn="just">
              <a:buNone/>
            </a:pPr>
            <a:r>
              <a:rPr lang="it-IT" i="1" u="sng" dirty="0">
                <a:latin typeface="Calibri" panose="020F0502020204030204" pitchFamily="34" charset="0"/>
                <a:cs typeface="Calibri" panose="020F0502020204030204" pitchFamily="34" charset="0"/>
              </a:rPr>
              <a:t>Bisogni dell’Ospedale e dei Servizi</a:t>
            </a:r>
            <a:r>
              <a:rPr lang="it-IT" dirty="0">
                <a:latin typeface="Calibri" panose="020F0502020204030204" pitchFamily="34" charset="0"/>
                <a:cs typeface="Calibri" panose="020F0502020204030204" pitchFamily="34" charset="0"/>
              </a:rPr>
              <a:t>: tutelare il paziente che si trova in una situazione di estrema fragilità, organizzando un piano assistenziale appropriato cercando, al contempo, di mantenere delle tempistiche di dimissione adeguate.  </a:t>
            </a:r>
          </a:p>
        </p:txBody>
      </p:sp>
    </p:spTree>
    <p:extLst>
      <p:ext uri="{BB962C8B-B14F-4D97-AF65-F5344CB8AC3E}">
        <p14:creationId xmlns="" xmlns:p14="http://schemas.microsoft.com/office/powerpoint/2010/main" val="119077869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o">
  <a:themeElements>
    <a:clrScheme name="Organico">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o">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824</TotalTime>
  <Words>1480</Words>
  <Application>Microsoft Office PowerPoint</Application>
  <PresentationFormat>Personalizzato</PresentationFormat>
  <Paragraphs>83</Paragraphs>
  <Slides>19</Slides>
  <Notes>6</Notes>
  <HiddenSlides>0</HiddenSlides>
  <MMClips>0</MMClips>
  <ScaleCrop>false</ScaleCrop>
  <HeadingPairs>
    <vt:vector size="4" baseType="variant">
      <vt:variant>
        <vt:lpstr>Tema</vt:lpstr>
      </vt:variant>
      <vt:variant>
        <vt:i4>1</vt:i4>
      </vt:variant>
      <vt:variant>
        <vt:lpstr>Titoli diapositive</vt:lpstr>
      </vt:variant>
      <vt:variant>
        <vt:i4>19</vt:i4>
      </vt:variant>
    </vt:vector>
  </HeadingPairs>
  <TitlesOfParts>
    <vt:vector size="20" baseType="lpstr">
      <vt:lpstr>Organico</vt:lpstr>
      <vt:lpstr>              Percorso formativo all'Amministrazione di Sostegno nell'ambito dell'avvio della sperimentazione dell'Elenco Regionale AdS  Sala di Rappresentanza "Liguri nel Mondo" - via Fieschi, 15 – Genova 16 Ottobre 2019  Aspetti operativi e bisogni nelle fasi di ricovero in strutture ospedaliere e nelle dimissioni protette.           Dott.ssa Marica Barosso          Assistente Sanitaria                      Maria Silvia Cossu          Coordinatore Servizio Assistenti Sanitari e Sociali          Policlinico San Martino  </vt:lpstr>
      <vt:lpstr> Aspetti operativi e bisogni nelle fasi di ricovero in strutture ospedaliere e nelle dimissioni protette. </vt:lpstr>
      <vt:lpstr>Aspetti operativi e bisogni nelle fasi di ricovero in strutture ospedaliere e nelle dimissioni protette. </vt:lpstr>
      <vt:lpstr>Il caso del Sig. A.B.</vt:lpstr>
      <vt:lpstr>Raccolta dati preliminare</vt:lpstr>
      <vt:lpstr>Inquadramento del caso</vt:lpstr>
      <vt:lpstr>Colloquio con ATS</vt:lpstr>
      <vt:lpstr>Il colloquio con A.B.</vt:lpstr>
      <vt:lpstr>I bisogni </vt:lpstr>
      <vt:lpstr>Il consenso </vt:lpstr>
      <vt:lpstr>Nomina dell’AdS e provvedimenti successivi</vt:lpstr>
      <vt:lpstr>Che cosa ha funzionato?</vt:lpstr>
      <vt:lpstr>Criticità</vt:lpstr>
      <vt:lpstr>Situazioni tipo nelle quali richiediamo la nomina di AdS dall’Ospedale</vt:lpstr>
      <vt:lpstr>Situazioni tipo nelle quali richiediamo la nomina di AdS dall’Ospedale</vt:lpstr>
      <vt:lpstr>Situazioni tipo nelle quali richiediamo la nomina di AdS dall’Ospedale</vt:lpstr>
      <vt:lpstr>Punti di forza</vt:lpstr>
      <vt:lpstr>Criticità</vt:lpstr>
      <vt:lpstr>Diapositiva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Percorso formativo all’Amministrazione di Sostegno nell’ambito della sperimentazione dell’Elenco Regionale AdS</dc:title>
  <dc:creator>Marica</dc:creator>
  <cp:lastModifiedBy>cristina bagnasco</cp:lastModifiedBy>
  <cp:revision>59</cp:revision>
  <dcterms:created xsi:type="dcterms:W3CDTF">2019-10-11T06:49:44Z</dcterms:created>
  <dcterms:modified xsi:type="dcterms:W3CDTF">2019-10-17T11:40:31Z</dcterms:modified>
</cp:coreProperties>
</file>